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  <p:sldMasterId id="2147483663" r:id="rId2"/>
    <p:sldMasterId id="2147483675" r:id="rId3"/>
  </p:sldMasterIdLst>
  <p:notesMasterIdLst>
    <p:notesMasterId r:id="rId35"/>
  </p:notesMasterIdLst>
  <p:sldIdLst>
    <p:sldId id="312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</p:sldIdLst>
  <p:sldSz cx="9144000" cy="5143500" type="screen16x9"/>
  <p:notesSz cx="51435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5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ableStyles" Target="tableStyles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6242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065212"/>
            <a:ext cx="3886200" cy="73501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943100"/>
            <a:ext cx="3200400" cy="8763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86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72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5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3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1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0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28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7C0C-6D3C-4167-9AE0-D2C7A0898130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2851BA-3EDB-4B87-938B-B05A7601CB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463" y="2000250"/>
            <a:ext cx="491707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46599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70B64-C5BA-4FCC-9C2B-83EFF4AFCD23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45077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137319"/>
            <a:ext cx="1028700" cy="2925763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37319"/>
            <a:ext cx="3009900" cy="2925763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1DD3-00F1-4FC8-9815-D0FDB8D2A0CD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77718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2329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FA21C-51F0-4806-980E-1CB21B3B9B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13A4AC-52AB-47A1-A6C6-3A3B9C2EF4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859CAC-141B-4D67-A0E3-F84701E50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0AEE-73C1-4838-9854-2FAE9772029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C161B-398E-4E96-B716-9EC778A57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4608DE-EAF7-4F79-98B5-3BB4B0EA8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3A06-B1C5-40F9-8FF8-4FC26579E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9394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E31C4-6D7E-487A-845C-A482AFC59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7027FA-1BB9-4297-9EE3-6B588D79E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349E8-7323-4427-ABA8-527C71F51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0AEE-73C1-4838-9854-2FAE9772029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41A4EE-CA2D-42DA-BF05-A8685593D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BF0F0B-57D4-40D5-9170-C16979AC3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3A06-B1C5-40F9-8FF8-4FC26579E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1837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4FCED-EC43-4FB9-9BE3-EDE79B016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2384F8-A373-43C7-9EB3-B9F146979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D6C12-2EB7-4767-AF85-324FB48D0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0AEE-73C1-4838-9854-2FAE9772029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99A68-30A0-4CD8-AF70-1AE49F4D0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46EC7-4236-436E-8863-62D4A3D8F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3A06-B1C5-40F9-8FF8-4FC26579E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749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C0D48-681E-43D0-B6A6-8C19590C9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388F9-C2AC-41B2-9A83-9FA077B626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C854C-54C6-41D2-8191-7AD4E2184A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5D5619-DD45-408E-A5F4-092A8978A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0AEE-73C1-4838-9854-2FAE9772029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556B54-95DF-4E0E-AD6F-4267B92AD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632F61-8B3C-4D82-BA05-1652F7869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3A06-B1C5-40F9-8FF8-4FC26579E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0532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884C7-4F94-4A30-8762-FF90D667C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02FF5-E4CB-4E9A-AEA9-14C98B78C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5033B2-B812-4A31-86C1-7CB2054B4E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28D2CB-3BB6-4820-AE0F-671B04D5A4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44E938-CC7E-4D17-B7D4-3FA17D8A17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65FC8B-0D59-478D-B404-EC7C4D285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0AEE-73C1-4838-9854-2FAE9772029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29F746-1B04-40BA-B185-9CB0483A9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1727F7-C64A-42CA-9409-D6BB3229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3A06-B1C5-40F9-8FF8-4FC26579E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7924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31A63-C28A-4738-BB12-533A5C045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2D681B-340D-4CF3-B9F3-B7E21CC40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0AEE-73C1-4838-9854-2FAE9772029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7C14E4-CC9A-44D3-9849-63EE9228E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077DF-85CF-4086-A108-5290D1CA2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3A06-B1C5-40F9-8FF8-4FC26579E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4193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EF6F97-74C4-440B-B82B-AC7CA35F1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0AEE-73C1-4838-9854-2FAE9772029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82F4D-25CC-45A6-80E8-DAB234372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B4D9C7-9579-423C-9528-CE731B0B8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3A06-B1C5-40F9-8FF8-4FC26579E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55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4F527-0CE6-49E6-95BF-0EAF6138577C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043068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A0E70-70F7-46C8-80D6-71BA64F4C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6C8DE-63FB-4499-A71F-84CFDE3F6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B1DEF9-F24F-4B1D-9882-C4AD5E794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616090-D65B-4675-9B81-964843D3B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0AEE-73C1-4838-9854-2FAE9772029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DB380A-C4B1-4362-B22E-E09B4122C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9C9745-C66E-4DB3-95A7-36D3DC790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3A06-B1C5-40F9-8FF8-4FC26579E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852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C1371-CA11-4C2E-904F-692C24D0D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1BEBA5-C120-4E85-8F73-B32BD9A29D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E6A58A-D54C-44EF-9A05-EB7F6F080D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633426-D7E6-4369-9921-F822CC961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0AEE-73C1-4838-9854-2FAE9772029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F0D8C6-4EEE-45B0-844F-75BF5817D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C36875-FD89-412C-8AE3-058BFFA95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3A06-B1C5-40F9-8FF8-4FC26579E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6881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A2B59-7DD8-4EB3-AE85-CBAD78650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2BBD37-EEBA-4A1D-82BC-620B048D3F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E74C9-FC9D-4D03-9A16-F5195EE5C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0AEE-73C1-4838-9854-2FAE9772029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41BAD-4765-42E8-B020-8C07F3F96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A70F6-8110-4356-85BB-F3D6885FE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3A06-B1C5-40F9-8FF8-4FC26579E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8597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CDF6B8-D926-4630-8218-5AC9BB50DE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D77FEF-FC0D-4028-906A-2419C45DBF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0312E-715D-43BA-AC01-5EEC4FA37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0AEE-73C1-4838-9854-2FAE9772029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9AA95-B89C-496F-86C0-0467666B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9DC245-1815-4EDB-BFCC-A943A6103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3A06-B1C5-40F9-8FF8-4FC26579E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669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159" y="514350"/>
            <a:ext cx="6000750" cy="2228851"/>
          </a:xfrm>
        </p:spPr>
        <p:txBody>
          <a:bodyPr anchor="b">
            <a:normAutofit/>
          </a:bodyPr>
          <a:lstStyle>
            <a:lvl1pPr algn="l">
              <a:defRPr sz="36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159" y="2882900"/>
            <a:ext cx="4800600" cy="1460500"/>
          </a:xfrm>
        </p:spPr>
        <p:txBody>
          <a:bodyPr anchor="t">
            <a:normAutofit/>
          </a:bodyPr>
          <a:lstStyle>
            <a:lvl1pPr marL="0" indent="0" algn="l">
              <a:buNone/>
              <a:defRPr sz="1575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7C0C-6D3C-4167-9AE0-D2C7A0898130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6171009" y="6350"/>
            <a:ext cx="2857500" cy="2857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581128" y="68659"/>
            <a:ext cx="4560491" cy="45604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426869" y="171450"/>
            <a:ext cx="3714750" cy="37147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501878" y="24209"/>
            <a:ext cx="3639742" cy="363974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884070" y="457201"/>
            <a:ext cx="3257549" cy="325754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340966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4F527-0CE6-49E6-95BF-0EAF6138577C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406683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1504950"/>
            <a:ext cx="6400801" cy="1711200"/>
          </a:xfrm>
        </p:spPr>
        <p:txBody>
          <a:bodyPr anchor="b">
            <a:normAutofit/>
          </a:bodyPr>
          <a:lstStyle>
            <a:lvl1pPr algn="l">
              <a:defRPr sz="27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3371850"/>
            <a:ext cx="6400800" cy="11239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F368C-74B9-4274-9006-6E9F8F55DA5B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76732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3159" y="514351"/>
            <a:ext cx="3703241" cy="271145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6100" y="514351"/>
            <a:ext cx="3700859" cy="271145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C14C5-61D8-4D25-9624-FE4A772DA615}" type="datetime1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993325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061" y="514350"/>
            <a:ext cx="3487340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159" y="952897"/>
            <a:ext cx="3703241" cy="2272904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9299" y="514350"/>
            <a:ext cx="3498851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54909" y="946546"/>
            <a:ext cx="3696891" cy="2272904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DABE3-5F7E-4EFF-8BE8-4B0CC7F0C341}" type="datetime1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855106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5CAF6-F641-4A80-AE1E-8B25F2CF3360}" type="datetime1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8958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2203450"/>
            <a:ext cx="3886200" cy="681038"/>
          </a:xfrm>
        </p:spPr>
        <p:txBody>
          <a:bodyPr anchor="t"/>
          <a:lstStyle>
            <a:lvl1pPr algn="l">
              <a:defRPr sz="2000" b="1" cap="all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1453357"/>
            <a:ext cx="3886200" cy="750094"/>
          </a:xfrm>
        </p:spPr>
        <p:txBody>
          <a:bodyPr anchor="b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2861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57223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685835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14446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4305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371668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0028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2889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F368C-74B9-4274-9006-6E9F8F55DA5B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13416"/>
      </p:ext>
    </p:extLst>
  </p:cSld>
  <p:clrMapOvr>
    <a:masterClrMapping/>
  </p:clrMapOvr>
  <p:hf sldNum="0"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C57AB-6CC7-4C1F-9039-6D677407E3FE}" type="datetime1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76038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3759" y="514350"/>
            <a:ext cx="2743200" cy="10287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514350"/>
            <a:ext cx="4457701" cy="398145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3759" y="1657350"/>
            <a:ext cx="2743200" cy="156845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85AEA-FD11-4086-B7B4-2C28128CF9B2}" type="datetime1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695911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109" y="1085850"/>
            <a:ext cx="4514850" cy="85725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1759" y="685800"/>
            <a:ext cx="2460731" cy="3429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109" y="2082800"/>
            <a:ext cx="4516041" cy="1536700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D24AF-D9D4-4930-A029-47743CBD3B5D}" type="datetime1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31727"/>
      </p:ext>
    </p:extLst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14350" y="400050"/>
            <a:ext cx="8114109" cy="234315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2882900"/>
            <a:ext cx="6228158" cy="3429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3D8B9-F597-434D-AAD9-9D65C6E159A5}" type="datetime1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73806"/>
      </p:ext>
    </p:extLst>
  </p:cSld>
  <p:clrMapOvr>
    <a:masterClrMapping/>
  </p:clrMapOvr>
  <p:hf sldNum="0"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514350"/>
            <a:ext cx="7543800" cy="2057400"/>
          </a:xfrm>
        </p:spPr>
        <p:txBody>
          <a:bodyPr anchor="ctr">
            <a:normAutofit/>
          </a:bodyPr>
          <a:lstStyle>
            <a:lvl1pPr algn="l">
              <a:defRPr sz="24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086100"/>
            <a:ext cx="6401991" cy="140970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3D8B9-F597-434D-AAD9-9D65C6E159A5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235587"/>
      </p:ext>
    </p:extLst>
  </p:cSld>
  <p:clrMapOvr>
    <a:masterClrMapping/>
  </p:clrMapOvr>
  <p:hf sldNum="0"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514350"/>
            <a:ext cx="6858001" cy="20574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84659" y="2571750"/>
            <a:ext cx="6400800" cy="28575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3225801"/>
            <a:ext cx="6400800" cy="1263649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3D8B9-F597-434D-AAD9-9D65C6E159A5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98859" y="6091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14059" y="2076451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4752494"/>
      </p:ext>
    </p:extLst>
  </p:cSld>
  <p:clrMapOvr>
    <a:masterClrMapping/>
  </p:clrMapOvr>
  <p:hf sldNum="0"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2571750"/>
            <a:ext cx="6400800" cy="1273050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8" y="3849736"/>
            <a:ext cx="6401993" cy="6453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3D8B9-F597-434D-AAD9-9D65C6E159A5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96612"/>
      </p:ext>
    </p:extLst>
  </p:cSld>
  <p:clrMapOvr>
    <a:masterClrMapping/>
  </p:clrMapOvr>
  <p:hf sldNum="0"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514350"/>
            <a:ext cx="6858000" cy="20574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2946400"/>
            <a:ext cx="6400801" cy="7874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733800"/>
            <a:ext cx="6400801" cy="762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3D8B9-F597-434D-AAD9-9D65C6E159A5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98859" y="6091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14059" y="2076451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9458554"/>
      </p:ext>
    </p:extLst>
  </p:cSld>
  <p:clrMapOvr>
    <a:masterClrMapping/>
  </p:clrMapOvr>
  <p:hf sldNum="0" hdr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514350"/>
            <a:ext cx="7543800" cy="20574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2946401"/>
            <a:ext cx="6400800" cy="6286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575049"/>
            <a:ext cx="6400801" cy="9207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3D8B9-F597-434D-AAD9-9D65C6E159A5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582310"/>
      </p:ext>
    </p:extLst>
  </p:cSld>
  <p:clrMapOvr>
    <a:masterClrMapping/>
  </p:clrMapOvr>
  <p:hf sldNum="0" hdr="0" ft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70B64-C5BA-4FCC-9C2B-83EFF4AFCD23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54068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800100"/>
            <a:ext cx="2019300" cy="2262982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100" y="800100"/>
            <a:ext cx="2019300" cy="2262982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C14C5-61D8-4D25-9624-FE4A772DA615}" type="datetime1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42102"/>
      </p:ext>
    </p:extLst>
  </p:cSld>
  <p:clrMapOvr>
    <a:masterClrMapping/>
  </p:clrMapOvr>
  <p:hf sldNum="0"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909" y="514350"/>
            <a:ext cx="1543050" cy="34290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514350"/>
            <a:ext cx="5867400" cy="398145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1DD3-00F1-4FC8-9815-D0FDB8D2A0CD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569139"/>
      </p:ext>
    </p:extLst>
  </p:cSld>
  <p:clrMapOvr>
    <a:masterClrMapping/>
  </p:clrMapOvr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041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1" y="767557"/>
            <a:ext cx="2020094" cy="319881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11" indent="0">
              <a:buNone/>
              <a:defRPr sz="1000" b="1"/>
            </a:lvl2pPr>
            <a:lvl3pPr marL="457223" indent="0">
              <a:buNone/>
              <a:defRPr sz="900" b="1"/>
            </a:lvl3pPr>
            <a:lvl4pPr marL="685835" indent="0">
              <a:buNone/>
              <a:defRPr sz="800" b="1"/>
            </a:lvl4pPr>
            <a:lvl5pPr marL="914446" indent="0">
              <a:buNone/>
              <a:defRPr sz="800" b="1"/>
            </a:lvl5pPr>
            <a:lvl6pPr marL="1143057" indent="0">
              <a:buNone/>
              <a:defRPr sz="800" b="1"/>
            </a:lvl6pPr>
            <a:lvl7pPr marL="1371668" indent="0">
              <a:buNone/>
              <a:defRPr sz="800" b="1"/>
            </a:lvl7pPr>
            <a:lvl8pPr marL="1600280" indent="0">
              <a:buNone/>
              <a:defRPr sz="800" b="1"/>
            </a:lvl8pPr>
            <a:lvl9pPr marL="1828892" indent="0">
              <a:buNone/>
              <a:defRPr sz="8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1" y="1087438"/>
            <a:ext cx="2020094" cy="1975644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767557"/>
            <a:ext cx="2020888" cy="319881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11" indent="0">
              <a:buNone/>
              <a:defRPr sz="1000" b="1"/>
            </a:lvl2pPr>
            <a:lvl3pPr marL="457223" indent="0">
              <a:buNone/>
              <a:defRPr sz="900" b="1"/>
            </a:lvl3pPr>
            <a:lvl4pPr marL="685835" indent="0">
              <a:buNone/>
              <a:defRPr sz="800" b="1"/>
            </a:lvl4pPr>
            <a:lvl5pPr marL="914446" indent="0">
              <a:buNone/>
              <a:defRPr sz="800" b="1"/>
            </a:lvl5pPr>
            <a:lvl6pPr marL="1143057" indent="0">
              <a:buNone/>
              <a:defRPr sz="800" b="1"/>
            </a:lvl6pPr>
            <a:lvl7pPr marL="1371668" indent="0">
              <a:buNone/>
              <a:defRPr sz="800" b="1"/>
            </a:lvl7pPr>
            <a:lvl8pPr marL="1600280" indent="0">
              <a:buNone/>
              <a:defRPr sz="800" b="1"/>
            </a:lvl8pPr>
            <a:lvl9pPr marL="1828892" indent="0">
              <a:buNone/>
              <a:defRPr sz="8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1087438"/>
            <a:ext cx="2020888" cy="1975644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DABE3-5F7E-4EFF-8BE8-4B0CC7F0C341}" type="datetime1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8937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5CAF6-F641-4A80-AE1E-8B25F2CF3360}" type="datetime1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649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C57AB-6CC7-4C1F-9039-6D677407E3FE}" type="datetime1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6429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6525"/>
            <a:ext cx="1504157" cy="58102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6" y="136526"/>
            <a:ext cx="2555875" cy="2926556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717551"/>
            <a:ext cx="1504157" cy="2345531"/>
          </a:xfrm>
        </p:spPr>
        <p:txBody>
          <a:bodyPr/>
          <a:lstStyle>
            <a:lvl1pPr marL="0" indent="0">
              <a:buNone/>
              <a:defRPr sz="700"/>
            </a:lvl1pPr>
            <a:lvl2pPr marL="228611" indent="0">
              <a:buNone/>
              <a:defRPr sz="600"/>
            </a:lvl2pPr>
            <a:lvl3pPr marL="457223" indent="0">
              <a:buNone/>
              <a:defRPr sz="500"/>
            </a:lvl3pPr>
            <a:lvl4pPr marL="685835" indent="0">
              <a:buNone/>
              <a:defRPr sz="450"/>
            </a:lvl4pPr>
            <a:lvl5pPr marL="914446" indent="0">
              <a:buNone/>
              <a:defRPr sz="450"/>
            </a:lvl5pPr>
            <a:lvl6pPr marL="1143057" indent="0">
              <a:buNone/>
              <a:defRPr sz="450"/>
            </a:lvl6pPr>
            <a:lvl7pPr marL="1371668" indent="0">
              <a:buNone/>
              <a:defRPr sz="450"/>
            </a:lvl7pPr>
            <a:lvl8pPr marL="1600280" indent="0">
              <a:buNone/>
              <a:defRPr sz="450"/>
            </a:lvl8pPr>
            <a:lvl9pPr marL="1828892" indent="0">
              <a:buNone/>
              <a:defRPr sz="4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85AEA-FD11-4086-B7B4-2C28128CF9B2}" type="datetime1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90529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2400300"/>
            <a:ext cx="2743200" cy="283369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306388"/>
            <a:ext cx="2743200" cy="2057400"/>
          </a:xfrm>
        </p:spPr>
        <p:txBody>
          <a:bodyPr/>
          <a:lstStyle>
            <a:lvl1pPr marL="0" indent="0">
              <a:buNone/>
              <a:defRPr sz="1600"/>
            </a:lvl1pPr>
            <a:lvl2pPr marL="228611" indent="0">
              <a:buNone/>
              <a:defRPr sz="1400"/>
            </a:lvl2pPr>
            <a:lvl3pPr marL="457223" indent="0">
              <a:buNone/>
              <a:defRPr sz="1200"/>
            </a:lvl3pPr>
            <a:lvl4pPr marL="685835" indent="0">
              <a:buNone/>
              <a:defRPr sz="1000"/>
            </a:lvl4pPr>
            <a:lvl5pPr marL="914446" indent="0">
              <a:buNone/>
              <a:defRPr sz="1000"/>
            </a:lvl5pPr>
            <a:lvl6pPr marL="1143057" indent="0">
              <a:buNone/>
              <a:defRPr sz="1000"/>
            </a:lvl6pPr>
            <a:lvl7pPr marL="1371668" indent="0">
              <a:buNone/>
              <a:defRPr sz="1000"/>
            </a:lvl7pPr>
            <a:lvl8pPr marL="1600280" indent="0">
              <a:buNone/>
              <a:defRPr sz="1000"/>
            </a:lvl8pPr>
            <a:lvl9pPr marL="1828892" indent="0">
              <a:buNone/>
              <a:defRPr sz="1000"/>
            </a:lvl9pPr>
          </a:lstStyle>
          <a:p>
            <a:r>
              <a:rPr lang="tr-TR"/>
              <a:t>Resim eklemek için simgeye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2683669"/>
            <a:ext cx="2743200" cy="402431"/>
          </a:xfrm>
        </p:spPr>
        <p:txBody>
          <a:bodyPr/>
          <a:lstStyle>
            <a:lvl1pPr marL="0" indent="0">
              <a:buNone/>
              <a:defRPr sz="700"/>
            </a:lvl1pPr>
            <a:lvl2pPr marL="228611" indent="0">
              <a:buNone/>
              <a:defRPr sz="600"/>
            </a:lvl2pPr>
            <a:lvl3pPr marL="457223" indent="0">
              <a:buNone/>
              <a:defRPr sz="500"/>
            </a:lvl3pPr>
            <a:lvl4pPr marL="685835" indent="0">
              <a:buNone/>
              <a:defRPr sz="450"/>
            </a:lvl4pPr>
            <a:lvl5pPr marL="914446" indent="0">
              <a:buNone/>
              <a:defRPr sz="450"/>
            </a:lvl5pPr>
            <a:lvl6pPr marL="1143057" indent="0">
              <a:buNone/>
              <a:defRPr sz="450"/>
            </a:lvl6pPr>
            <a:lvl7pPr marL="1371668" indent="0">
              <a:buNone/>
              <a:defRPr sz="450"/>
            </a:lvl7pPr>
            <a:lvl8pPr marL="1600280" indent="0">
              <a:buNone/>
              <a:defRPr sz="450"/>
            </a:lvl8pPr>
            <a:lvl9pPr marL="1828892" indent="0">
              <a:buNone/>
              <a:defRPr sz="4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D24AF-D9D4-4930-A029-47743CBD3B5D}" type="datetime1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45421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g"/><Relationship Id="rId18" Type="http://schemas.openxmlformats.org/officeDocument/2006/relationships/image" Target="../media/image7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17" Type="http://schemas.openxmlformats.org/officeDocument/2006/relationships/image" Target="../media/image6.sv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20" Type="http://schemas.openxmlformats.org/officeDocument/2006/relationships/image" Target="../media/image1.jp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33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7744" y="507531"/>
            <a:ext cx="41148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7744" y="1325104"/>
            <a:ext cx="4114800" cy="2262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3178176"/>
            <a:ext cx="1066800" cy="182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3D8B9-F597-434D-AAD9-9D65C6E159A5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3178176"/>
            <a:ext cx="1447800" cy="182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3178176"/>
            <a:ext cx="1066800" cy="182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09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ftr="0" dt="0"/>
  <p:txStyles>
    <p:titleStyle>
      <a:lvl1pPr algn="ctr" defTabSz="457223" rtl="0" eaLnBrk="1" latinLnBrk="0" hangingPunct="1">
        <a:spcBef>
          <a:spcPct val="0"/>
        </a:spcBef>
        <a:buNone/>
        <a:defRPr sz="22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8" indent="-171458" algn="l" defTabSz="457223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71494" indent="-142883" algn="l" defTabSz="4572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71529" indent="-114306" algn="l" defTabSz="457223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800140" indent="-114306" algn="l" defTabSz="457223" rtl="0" eaLnBrk="1" latinLnBrk="0" hangingPunct="1">
        <a:spcBef>
          <a:spcPct val="20000"/>
        </a:spcBef>
        <a:buFont typeface="Arial" pitchFamily="34" charset="0"/>
        <a:buChar char="–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028752" indent="-114306" algn="l" defTabSz="457223" rtl="0" eaLnBrk="1" latinLnBrk="0" hangingPunct="1">
        <a:spcBef>
          <a:spcPct val="20000"/>
        </a:spcBef>
        <a:buFont typeface="Arial" pitchFamily="34" charset="0"/>
        <a:buChar char="»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257363" indent="-114306" algn="l" defTabSz="457223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74" indent="-114306" algn="l" defTabSz="457223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86" indent="-114306" algn="l" defTabSz="457223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98" indent="-114306" algn="l" defTabSz="457223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2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11" algn="l" defTabSz="45722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23" algn="l" defTabSz="45722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35" algn="l" defTabSz="45722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46" algn="l" defTabSz="45722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57" algn="l" defTabSz="45722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68" algn="l" defTabSz="45722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80" algn="l" defTabSz="45722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92" algn="l" defTabSz="45722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D53F20-2A5D-49CE-9578-B5832E997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01289"/>
            <a:ext cx="7886700" cy="466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6DB2B-5D20-4CC3-91E1-B6ECF885CC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1D183F-A76A-4F7C-8558-6296BEBE00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F0AEE-73C1-4838-9854-2FAE9772029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0578F-61B2-4891-997E-D2BF377FF2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D2FDB-8E68-439C-99F3-EABB6FB32E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03A06-B1C5-40F9-8FF8-4FC26579E84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6F8EB39A-2A26-43FA-ADDB-BDD209230F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6246" y="273844"/>
            <a:ext cx="613661" cy="61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567FDB2-801E-4263-855F-D84DA4E19378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200026"/>
            <a:ext cx="816768" cy="466724"/>
          </a:xfrm>
          <a:prstGeom prst="rect">
            <a:avLst/>
          </a:prstGeom>
        </p:spPr>
      </p:pic>
      <p:sp>
        <p:nvSpPr>
          <p:cNvPr id="9" name="Freeform 18">
            <a:extLst>
              <a:ext uri="{FF2B5EF4-FFF2-40B4-BE49-F238E27FC236}">
                <a16:creationId xmlns:a16="http://schemas.microsoft.com/office/drawing/2014/main" id="{A54ADD3C-1FE2-4C42-B98C-A5A5D4C1E035}"/>
              </a:ext>
            </a:extLst>
          </p:cNvPr>
          <p:cNvSpPr/>
          <p:nvPr/>
        </p:nvSpPr>
        <p:spPr>
          <a:xfrm>
            <a:off x="233781" y="4691357"/>
            <a:ext cx="381808" cy="377062"/>
          </a:xfrm>
          <a:custGeom>
            <a:avLst/>
            <a:gdLst/>
            <a:ahLst/>
            <a:cxnLst/>
            <a:rect l="l" t="t" r="r" b="b"/>
            <a:pathLst>
              <a:path w="927650" h="927650">
                <a:moveTo>
                  <a:pt x="0" y="0"/>
                </a:moveTo>
                <a:lnTo>
                  <a:pt x="927650" y="0"/>
                </a:lnTo>
                <a:lnTo>
                  <a:pt x="927650" y="927651"/>
                </a:lnTo>
                <a:lnTo>
                  <a:pt x="0" y="927651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tr-TR" sz="1350"/>
          </a:p>
        </p:txBody>
      </p:sp>
      <p:sp>
        <p:nvSpPr>
          <p:cNvPr id="12" name="TextBox 25">
            <a:extLst>
              <a:ext uri="{FF2B5EF4-FFF2-40B4-BE49-F238E27FC236}">
                <a16:creationId xmlns:a16="http://schemas.microsoft.com/office/drawing/2014/main" id="{9654C991-BB71-4CB0-BB9F-71891FE639DE}"/>
              </a:ext>
            </a:extLst>
          </p:cNvPr>
          <p:cNvSpPr txBox="1"/>
          <p:nvPr/>
        </p:nvSpPr>
        <p:spPr>
          <a:xfrm>
            <a:off x="636985" y="4767263"/>
            <a:ext cx="3160056" cy="2714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96"/>
              </a:lnSpc>
            </a:pPr>
            <a:r>
              <a:rPr lang="en-US" sz="1350" dirty="0">
                <a:solidFill>
                  <a:schemeClr val="tx2"/>
                </a:solidFill>
                <a:latin typeface="Times New Roman Semi-Bold"/>
                <a:ea typeface="Times New Roman Semi-Bold"/>
                <a:cs typeface="Times New Roman Semi-Bold"/>
                <a:sym typeface="Times New Roman Semi-Bold"/>
              </a:rPr>
              <a:t>academy.gcl-intl.com</a:t>
            </a:r>
          </a:p>
        </p:txBody>
      </p:sp>
      <p:sp>
        <p:nvSpPr>
          <p:cNvPr id="13" name="TextBox 26">
            <a:extLst>
              <a:ext uri="{FF2B5EF4-FFF2-40B4-BE49-F238E27FC236}">
                <a16:creationId xmlns:a16="http://schemas.microsoft.com/office/drawing/2014/main" id="{D7AAA9B5-B3A5-4432-BA67-667632034997}"/>
              </a:ext>
            </a:extLst>
          </p:cNvPr>
          <p:cNvSpPr txBox="1"/>
          <p:nvPr/>
        </p:nvSpPr>
        <p:spPr>
          <a:xfrm>
            <a:off x="651670" y="4733926"/>
            <a:ext cx="2588747" cy="1617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391"/>
              </a:lnSpc>
            </a:pPr>
            <a:r>
              <a:rPr lang="en-US" sz="9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Visit Our Website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BEAD986-917F-486C-8E33-36BCDEE9389A}"/>
              </a:ext>
            </a:extLst>
          </p:cNvPr>
          <p:cNvSpPr txBox="1"/>
          <p:nvPr/>
        </p:nvSpPr>
        <p:spPr>
          <a:xfrm>
            <a:off x="2675169" y="4385732"/>
            <a:ext cx="3791282" cy="14793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6053"/>
              </a:lnSpc>
            </a:pPr>
            <a:r>
              <a:rPr lang="en-US" sz="600" dirty="0">
                <a:solidFill>
                  <a:schemeClr val="tx2">
                    <a:lumMod val="50000"/>
                    <a:lumOff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©All credit/copyright of the content and course is owned by GCL, duplication and other unethical activity is prohibited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A59D17E-945C-485E-A1B6-E62765BA7048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8614" y="1981796"/>
            <a:ext cx="4384392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674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905227" y="2222500"/>
            <a:ext cx="2236394" cy="2406650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159" y="3365499"/>
            <a:ext cx="6400800" cy="11303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514351"/>
            <a:ext cx="6400800" cy="2711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8309" y="4629150"/>
            <a:ext cx="120015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503D8B9-F597-434D-AAD9-9D65C6E159A5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3159" y="4629150"/>
            <a:ext cx="565785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4183857"/>
            <a:ext cx="856684" cy="5024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4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353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1.xml"/><Relationship Id="rId6" Type="http://schemas.openxmlformats.org/officeDocument/2006/relationships/image" Target="../media/image16.png"/><Relationship Id="rId5" Type="http://schemas.openxmlformats.org/officeDocument/2006/relationships/image" Target="../media/image27.png"/><Relationship Id="rId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1.xml"/><Relationship Id="rId4" Type="http://schemas.openxmlformats.org/officeDocument/2006/relationships/image" Target="../media/image2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02E5823-5F02-4EEF-933F-B7455A6785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6" r="7500"/>
          <a:stretch/>
        </p:blipFill>
        <p:spPr>
          <a:xfrm>
            <a:off x="2600922" y="407330"/>
            <a:ext cx="6525760" cy="2728619"/>
          </a:xfrm>
          <a:prstGeom prst="rect">
            <a:avLst/>
          </a:prstGeom>
        </p:spPr>
      </p:pic>
      <p:sp>
        <p:nvSpPr>
          <p:cNvPr id="8" name="AutoShape 5">
            <a:extLst>
              <a:ext uri="{FF2B5EF4-FFF2-40B4-BE49-F238E27FC236}">
                <a16:creationId xmlns:a16="http://schemas.microsoft.com/office/drawing/2014/main" id="{797AC9A2-FC6D-45CF-AD1D-0856B059E79D}"/>
              </a:ext>
            </a:extLst>
          </p:cNvPr>
          <p:cNvSpPr/>
          <p:nvPr/>
        </p:nvSpPr>
        <p:spPr>
          <a:xfrm>
            <a:off x="-17317" y="3611674"/>
            <a:ext cx="9143999" cy="1525562"/>
          </a:xfrm>
          <a:prstGeom prst="rect">
            <a:avLst/>
          </a:prstGeom>
          <a:solidFill>
            <a:srgbClr val="304985"/>
          </a:solidFill>
          <a:ln>
            <a:noFill/>
          </a:ln>
          <a:effectLst/>
        </p:spPr>
        <p:txBody>
          <a:bodyPr/>
          <a:lstStyle/>
          <a:p>
            <a:r>
              <a:rPr lang="en-US" sz="1350" dirty="0">
                <a:solidFill>
                  <a:srgbClr val="001F5F"/>
                </a:solidFill>
                <a:cs typeface="Calibri"/>
              </a:rPr>
              <a:t>                                                                                                            </a:t>
            </a:r>
            <a:endParaRPr lang="en-US" sz="2700" dirty="0"/>
          </a:p>
        </p:txBody>
      </p:sp>
      <p:pic>
        <p:nvPicPr>
          <p:cNvPr id="9" name="Picture 9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514350" y="1634682"/>
            <a:ext cx="3017098" cy="2994469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</p:pic>
      <p:pic>
        <p:nvPicPr>
          <p:cNvPr id="10" name="Picture 10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820445" y="1918598"/>
            <a:ext cx="2404909" cy="2404909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</p:pic>
      <p:sp>
        <p:nvSpPr>
          <p:cNvPr id="30" name="TextBox 11">
            <a:extLst>
              <a:ext uri="{FF2B5EF4-FFF2-40B4-BE49-F238E27FC236}">
                <a16:creationId xmlns:a16="http://schemas.microsoft.com/office/drawing/2014/main" id="{8808EA89-0FA8-4849-8C05-7EC32E876A76}"/>
              </a:ext>
            </a:extLst>
          </p:cNvPr>
          <p:cNvSpPr txBox="1"/>
          <p:nvPr/>
        </p:nvSpPr>
        <p:spPr>
          <a:xfrm>
            <a:off x="5851868" y="4620753"/>
            <a:ext cx="3219075" cy="161583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t">
            <a:spAutoFit/>
          </a:bodyPr>
          <a:lstStyle/>
          <a:p>
            <a:pPr algn="ctr" defTabSz="457223">
              <a:defRPr/>
            </a:pPr>
            <a:r>
              <a:rPr lang="en-US" sz="105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Trainer :</a:t>
            </a:r>
            <a:endParaRPr lang="en-US" sz="105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  <a:sym typeface="Times New Roman Medium"/>
            </a:endParaRPr>
          </a:p>
        </p:txBody>
      </p:sp>
      <p:sp>
        <p:nvSpPr>
          <p:cNvPr id="31" name="TextBox 10">
            <a:extLst>
              <a:ext uri="{FF2B5EF4-FFF2-40B4-BE49-F238E27FC236}">
                <a16:creationId xmlns:a16="http://schemas.microsoft.com/office/drawing/2014/main" id="{22A741E9-36BD-467A-9DB4-E132BF0F7903}"/>
              </a:ext>
            </a:extLst>
          </p:cNvPr>
          <p:cNvSpPr txBox="1"/>
          <p:nvPr/>
        </p:nvSpPr>
        <p:spPr>
          <a:xfrm>
            <a:off x="6048807" y="4855214"/>
            <a:ext cx="3124757" cy="161583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t">
            <a:spAutoFit/>
          </a:bodyPr>
          <a:lstStyle/>
          <a:p>
            <a:pPr algn="ctr" defTabSz="457223">
              <a:defRPr/>
            </a:pPr>
            <a:r>
              <a:rPr lang="en-US" sz="1050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Serving 50 Countries across 5 Continents Since 1995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2120563-A0F5-4F70-B288-60944F0B512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" y="610016"/>
            <a:ext cx="2057400" cy="478254"/>
          </a:xfrm>
          <a:prstGeom prst="rect">
            <a:avLst/>
          </a:prstGeom>
        </p:spPr>
      </p:pic>
      <p:sp>
        <p:nvSpPr>
          <p:cNvPr id="13" name="TextBox 17">
            <a:extLst>
              <a:ext uri="{FF2B5EF4-FFF2-40B4-BE49-F238E27FC236}">
                <a16:creationId xmlns:a16="http://schemas.microsoft.com/office/drawing/2014/main" id="{8F8EEBF9-F781-44B1-A772-3CE96E8766BD}"/>
              </a:ext>
            </a:extLst>
          </p:cNvPr>
          <p:cNvSpPr txBox="1"/>
          <p:nvPr/>
        </p:nvSpPr>
        <p:spPr>
          <a:xfrm>
            <a:off x="3138344" y="4097456"/>
            <a:ext cx="5820924" cy="369332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dirty="0">
                <a:solidFill>
                  <a:srgbClr val="8A9BB5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Environmental Management Systems — Requirements with Guidance for Use</a:t>
            </a:r>
            <a:r>
              <a:rPr lang="tr-TR" sz="1200" dirty="0">
                <a:solidFill>
                  <a:srgbClr val="8A9BB5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 </a:t>
            </a:r>
            <a:r>
              <a:rPr lang="tr-TR" sz="1200" dirty="0" err="1">
                <a:solidFill>
                  <a:srgbClr val="8A9BB5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Transition</a:t>
            </a:r>
            <a:r>
              <a:rPr lang="tr-TR" sz="1200" dirty="0">
                <a:solidFill>
                  <a:srgbClr val="8A9BB5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 </a:t>
            </a:r>
            <a:r>
              <a:rPr lang="en-US" sz="1200" dirty="0">
                <a:solidFill>
                  <a:srgbClr val="8A9BB5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Training </a:t>
            </a:r>
            <a:r>
              <a:rPr lang="en-US" sz="1200" dirty="0" err="1">
                <a:solidFill>
                  <a:srgbClr val="8A9BB5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Programme</a:t>
            </a:r>
            <a:r>
              <a:rPr lang="en-US" sz="1200" dirty="0">
                <a:solidFill>
                  <a:srgbClr val="8A9BB5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 for Auditors</a:t>
            </a:r>
            <a:endParaRPr lang="en-US" sz="1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6315A9-DCB5-4809-8A4B-2AD32C59FA1B}"/>
              </a:ext>
            </a:extLst>
          </p:cNvPr>
          <p:cNvSpPr txBox="1"/>
          <p:nvPr/>
        </p:nvSpPr>
        <p:spPr>
          <a:xfrm>
            <a:off x="3225353" y="3532904"/>
            <a:ext cx="6022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ISO 14001:2026</a:t>
            </a:r>
            <a:r>
              <a:rPr lang="tr-TR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Transition</a:t>
            </a:r>
            <a:r>
              <a:rPr lang="tr-TR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626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Clause 5.2–5.3: Environmental Policy &amp; Roles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2 — Clause-by-Clause Changes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051560"/>
            <a:ext cx="73152" cy="1051560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777240" y="105156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5.2 — Environmental Policy Commitments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77240" y="132588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 mentions "sustainable resource use, climate change mitigation and adaptation, and protection of biodiversity and ecosystems."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77240" y="157276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NOTE expanded to include "preservation or conservation of natural resources" as an additional example.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77240" y="181965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Note: </a:t>
            </a:r>
            <a:r>
              <a:rPr lang="en-US" sz="1000" i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policy commitments for adequacy regarding biodiversity and natural resource preservation.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2286000"/>
            <a:ext cx="73152" cy="1051560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777240" y="228600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5.3 — Title Change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77240" y="25603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"Organizational roles, responsibilities and authorities"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77240" y="28072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"Roles, responsibilities and authorities" — removed "Organizational" from title.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77240" y="305409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Note: </a:t>
            </a:r>
            <a:r>
              <a:rPr lang="en-US" sz="1000" i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Minor change. No substantive audit impact.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Clause 6.1: Restructured Planning </a:t>
            </a:r>
            <a:endParaRPr lang="tr-TR" sz="2600" b="1" dirty="0">
              <a:solidFill>
                <a:srgbClr val="1A2744"/>
              </a:solidFill>
              <a:latin typeface="Cambria" pitchFamily="34" charset="0"/>
              <a:ea typeface="Cambria" pitchFamily="34" charset="-122"/>
              <a:cs typeface="Cambria" pitchFamily="34" charset="-120"/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Requirements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2 — Clause-by-Clause Changes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86868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planning sub-clauses have been reorganised from 4 to 5 sub-clauses: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1371600"/>
            <a:ext cx="3657600" cy="3108960"/>
          </a:xfrm>
          <a:prstGeom prst="rect">
            <a:avLst/>
          </a:prstGeom>
          <a:solidFill>
            <a:srgbClr val="FFFFFF"/>
          </a:solidFill>
          <a:ln w="19050">
            <a:solidFill>
              <a:srgbClr val="C0392B"/>
            </a:solidFill>
            <a:prstDash val="solid"/>
          </a:ln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548640" y="1371600"/>
            <a:ext cx="3657600" cy="365760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548640" y="13716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ISO 14001:2015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77240" y="187452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6.1.1 General (includes risks &amp; opportunities + emergency situations)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77240" y="242316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6.1.2 Environmental aspects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77240" y="297180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6.1.3 Compliance obligations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77240" y="352044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6.1.4 Planning action</a:t>
            </a:r>
            <a:endParaRPr lang="en-US" sz="1100" dirty="0"/>
          </a:p>
        </p:txBody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400" y="2651760"/>
            <a:ext cx="457200" cy="457200"/>
          </a:xfrm>
          <a:prstGeom prst="rect">
            <a:avLst/>
          </a:prstGeom>
        </p:spPr>
      </p:pic>
      <p:sp>
        <p:nvSpPr>
          <p:cNvPr id="16" name="Shape 13"/>
          <p:cNvSpPr/>
          <p:nvPr/>
        </p:nvSpPr>
        <p:spPr>
          <a:xfrm>
            <a:off x="4937760" y="1371600"/>
            <a:ext cx="3657600" cy="310896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prstDash val="solid"/>
          </a:ln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7" name="Shape 14"/>
          <p:cNvSpPr/>
          <p:nvPr/>
        </p:nvSpPr>
        <p:spPr>
          <a:xfrm>
            <a:off x="4937760" y="1371600"/>
            <a:ext cx="3657600" cy="365760"/>
          </a:xfrm>
          <a:prstGeom prst="rect">
            <a:avLst/>
          </a:prstGeom>
          <a:solidFill>
            <a:srgbClr val="2E8B57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8" name="Text 15"/>
          <p:cNvSpPr/>
          <p:nvPr/>
        </p:nvSpPr>
        <p:spPr>
          <a:xfrm>
            <a:off x="4937760" y="13716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ISO 14001:2026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5166360" y="187452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6.1.1 General (framework only)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166360" y="2350008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6.1.2 Environmental aspects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5166360" y="2825496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6.1.3 Compliance obligations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5166360" y="3300984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6.1.4 Risks and opportunities (NEW separate clause)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5166360" y="3776472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6.1.5 Planning action (renumbered)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Clause 6.1.2: Environmental Aspects — </a:t>
            </a:r>
            <a:endParaRPr lang="tr-TR" sz="2600" b="1" dirty="0">
              <a:solidFill>
                <a:srgbClr val="1A2744"/>
              </a:solidFill>
              <a:latin typeface="Cambria" pitchFamily="34" charset="0"/>
              <a:ea typeface="Cambria" pitchFamily="34" charset="-122"/>
              <a:cs typeface="Cambria" pitchFamily="34" charset="-120"/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Restructured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2 — Clause-by-Clause Changes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051560"/>
            <a:ext cx="73152" cy="1051560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777240" y="105156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Conditions Broken into Three Sub-items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77240" y="132588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"take into account: (a) change, including planned or new developments... (b) abnormal conditions and reasonably foreseeable emergency situations."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77240" y="157276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(a) normal and abnormal conditions; (b) change, including planned or new developments (see 6.3); (c) potential emergency situations.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77240" y="181965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Note: </a:t>
            </a:r>
            <a:r>
              <a:rPr lang="en-US" sz="1000" i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that aspect identification addresses all three categories separately.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2286000"/>
            <a:ext cx="73152" cy="1051560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777240" y="228600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Emergency Situations Moved to 6.1.2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77240" y="25603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Potential emergency situations determined in 6.1.1.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77240" y="28072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Emergency situations now determined within environmental aspects (6.1.2), not 6.1.1.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77240" y="305409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Note: </a:t>
            </a:r>
            <a:r>
              <a:rPr lang="en-US" sz="1000" i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Emergency situation identification should be documented within the aspects process.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NEW Clause 6.1.4: Risks and Opportunities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2 — Clause-by-Clause Changes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005840"/>
            <a:ext cx="8046720" cy="320040"/>
          </a:xfrm>
          <a:prstGeom prst="rect">
            <a:avLst/>
          </a:prstGeom>
          <a:solidFill>
            <a:srgbClr val="2E8B57">
              <a:alpha val="15000"/>
            </a:srgbClr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640080" y="100584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a standalone clause — previously embedded within 6.1.1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77240" y="150876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Consider: (a) external and internal issues (4.1); (b) needs and expectations of interested parties (4.2); (c) scope (4.3)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77240" y="210312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Determine risks and opportunities related to: environmental aspects (6.1.2), compliance obligations (6.1.3), and other issues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77240" y="269748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Purpose: give assurance EMS achieves intended outcomes; prevent/reduce undesired effects; achieve continual improvement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77240" y="329184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NEW: "The risks and opportunities that need to be addressed shall be available as documented information."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3794760"/>
            <a:ext cx="8046720" cy="914400"/>
          </a:xfrm>
          <a:prstGeom prst="rect">
            <a:avLst/>
          </a:prstGeom>
          <a:solidFill>
            <a:srgbClr val="FFFFFF"/>
          </a:solidFill>
          <a:ln w="19050">
            <a:solidFill>
              <a:srgbClr val="1B6B7D"/>
            </a:solidFill>
            <a:prstDash val="solid"/>
          </a:ln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pic>
        <p:nvPicPr>
          <p:cNvPr id="1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3977640"/>
            <a:ext cx="320040" cy="320040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1143000" y="38404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6B7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Auditor Focus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1143000" y="4114800"/>
            <a:ext cx="7223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that risks and opportunities are separately documented and traceable to environmental aspects, compliance obligations, and context issues. Check that documented information is available (not just "maintained").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NEW Clause 6.3: Planning of Changes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2 — Clause-by-Clause Changes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960120"/>
            <a:ext cx="8046720" cy="320040"/>
          </a:xfrm>
          <a:prstGeom prst="rect">
            <a:avLst/>
          </a:prstGeom>
          <a:solidFill>
            <a:srgbClr val="C0392B">
              <a:alpha val="15000"/>
            </a:srgbClr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640080" y="96012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CRITICAL: Entirely new normative requirement — highest transition impact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77240" y="1417320"/>
            <a:ext cx="7589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"When the organization determines the need for changes that affect or can affect the environmental management system, the changes shall be carried out in a planned manner. The changes shall be managed to ensure that the organization can achieve the intended outcomes of its environmental management system."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77240" y="21488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A.6.3 provides examples of changes to manage: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960120" y="2468880"/>
            <a:ext cx="7406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or changed products, services, processes, operations, equipment or facilities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960120" y="2798064"/>
            <a:ext cx="7406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Changes to compliance obligations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960120" y="3127248"/>
            <a:ext cx="7406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Changes in knowledge about environmental aspects, impacts or risks and opportunities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960120" y="3456432"/>
            <a:ext cx="7406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Changes in business assets due to mergers, acquisitions, joint ventures or divestitures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960120" y="3785616"/>
            <a:ext cx="7406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disruption (supply chain issues, labour disputes, natural disasters, political unrest)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48640" y="4160520"/>
            <a:ext cx="8046720" cy="777240"/>
          </a:xfrm>
          <a:prstGeom prst="rect">
            <a:avLst/>
          </a:prstGeom>
          <a:solidFill>
            <a:srgbClr val="FFFFFF"/>
          </a:solidFill>
          <a:ln w="19050">
            <a:solidFill>
              <a:srgbClr val="1B6B7D"/>
            </a:solidFill>
            <a:prstDash val="solid"/>
          </a:ln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pic>
        <p:nvPicPr>
          <p:cNvPr id="1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4251960"/>
            <a:ext cx="274320" cy="274320"/>
          </a:xfrm>
          <a:prstGeom prst="rect">
            <a:avLst/>
          </a:prstGeom>
        </p:spPr>
      </p:pic>
      <p:sp>
        <p:nvSpPr>
          <p:cNvPr id="18" name="Text 15"/>
          <p:cNvSpPr/>
          <p:nvPr/>
        </p:nvSpPr>
        <p:spPr>
          <a:xfrm>
            <a:off x="1097280" y="4224528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Auditor Focus: Look for a formal change management process. Verify that both planned and unplanned changes are assessed for EMS impact. Cross-check with 6.1.2(b), 7.4.2, 7.5.3, 8.1, 9.2.2, and 10.2.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Clause 7 &amp; 8: Support &amp; Operation Changes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2 — Clause-by-Clause Changes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051560"/>
            <a:ext cx="73152" cy="1051560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777240" y="105156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7.4.1 — Documented Information Terminology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77240" y="132588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"retain documented information as evidence of its communications, as appropriate."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77240" y="157276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"Appropriate documented information shall be available as evidence of the organization's communications."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77240" y="181965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Note: </a:t>
            </a:r>
            <a:r>
              <a:rPr lang="en-US" sz="1000" i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Standardised phrasing — verify records are "available" rather than just "retained".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2286000"/>
            <a:ext cx="73152" cy="1051560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777240" y="228600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8.1 — "Outsource" Removed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77240" y="25603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"The organization shall ensure that outsourced processes are controlled or influenced."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77240" y="28072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"externally provided processes, products or services" — broader scope, same intent.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77240" y="305409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Note: </a:t>
            </a:r>
            <a:r>
              <a:rPr lang="en-US" sz="1000" i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the organization controls/influences all externally provided processes, not just "outsourced" ones.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48640" y="3520440"/>
            <a:ext cx="73152" cy="1051560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777240" y="352044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8.2 — Emergency Preparedness Reference Update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77240" y="379476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References potential emergency situations identified in 6.1.1.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777240" y="404164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References potential emergency situations determined in 6.1.2.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777240" y="428853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Note: </a:t>
            </a:r>
            <a:r>
              <a:rPr lang="en-US" sz="1000" i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emergency preparedness links to environmental aspects analysis (6.1.2).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Clause 9: Performance Evaluation Changes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2 — Clause-by-Clause Changes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051560"/>
            <a:ext cx="73152" cy="1051560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777240" y="105156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9.1.1 — Evaluation Scope Clarified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77240" y="132588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"The organization shall monitor, measure, analyse and evaluate its environmental performance."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77240" y="157276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"The organization shall evaluate its environmental performance and the effectiveness of the environmental management system." — explicit dual requirement.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77240" y="181965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Note: </a:t>
            </a:r>
            <a:r>
              <a:rPr lang="en-US" sz="1000" i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 evaluations cover both environmental performance AND EMS effectiveness.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2286000"/>
            <a:ext cx="73152" cy="1051560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777240" y="228600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9.2.2 — Audit Objectives Required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77240" y="25603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"define the audit criteria and scope for each audit"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77240" y="28072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"define the audit objective(s), audit criteria and scope for each audit" — audit objectives are now mandatory.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77240" y="305409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Note: </a:t>
            </a:r>
            <a:r>
              <a:rPr lang="en-US" sz="1000" i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each internal audit has defined objectives, not just criteria and scope.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48640" y="3520440"/>
            <a:ext cx="73152" cy="1051560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777240" y="352044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9.3 — Management Review Split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77240" y="379476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clause 9.3 covering inputs, outputs, and general requirements.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777240" y="404164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Split into 9.3.1 (General), 9.3.2 (Management review inputs), 9.3.3 (Management review results). "Outputs" → "Results".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777240" y="428853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Note: </a:t>
            </a:r>
            <a:r>
              <a:rPr lang="en-US" sz="1000" i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management review documentation follows the new three-part structure.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Clause 10: Improvement Changes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2 — Clause-by-Clause Changes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051560"/>
            <a:ext cx="73152" cy="1051560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777240" y="105156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10.1 — Renamed and Expanded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77240" y="132588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"General" — generic improvement opportunities.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77240" y="157276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"Continual improvement" — explicitly references Clause 9 and 10.2 for determining improvement opportunities. More specific requirements.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77240" y="181965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Note: </a:t>
            </a:r>
            <a:r>
              <a:rPr lang="en-US" sz="1000" i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improvement actions are linked to performance evaluation results and corrective actions.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2286000"/>
            <a:ext cx="73152" cy="1051560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777240" y="228600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10.2 — Corrective Action (cause(s))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77240" y="25603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"determining the causes of the nonconformity" (singular).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77240" y="28072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"determining the cause(s) of the nonconformity" — acknowledges multiple root causes.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77240" y="305409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Note: </a:t>
            </a:r>
            <a:r>
              <a:rPr lang="en-US" sz="1000" i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Minor change — but verify root cause analysis considers multiple potential causes.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48640" y="3520440"/>
            <a:ext cx="73152" cy="1051560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777240" y="352044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10.3 — Removed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77240" y="379476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"Continual improvement" was a separate clause.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777240" y="404164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Removed — content merged into 10.1. Standard now has only 10.1 and 10.2.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777240" y="428853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Note: </a:t>
            </a:r>
            <a:r>
              <a:rPr lang="en-US" sz="1000" i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audit checklists and procedure references from 10.3 to 10.1.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1B6B7D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kern="0" spc="4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Terminology &amp;</a:t>
            </a:r>
            <a:endParaRPr lang="en-US" sz="3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400" b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Definitions</a:t>
            </a:r>
            <a:endParaRPr lang="en-US" sz="3400" dirty="0">
              <a:solidFill>
                <a:schemeClr val="bg1"/>
              </a:solidFill>
            </a:endParaRPr>
          </a:p>
        </p:txBody>
      </p:sp>
      <p:sp>
        <p:nvSpPr>
          <p:cNvPr id="5" name="Shape 3"/>
          <p:cNvSpPr/>
          <p:nvPr/>
        </p:nvSpPr>
        <p:spPr>
          <a:xfrm>
            <a:off x="731520" y="2651760"/>
            <a:ext cx="1371600" cy="36576"/>
          </a:xfrm>
          <a:prstGeom prst="rect">
            <a:avLst/>
          </a:prstGeom>
          <a:solidFill>
            <a:srgbClr val="D4A843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731520" y="28346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New, revised, and removed terms in Clause 3</a:t>
            </a:r>
            <a:endParaRPr lang="en-US" sz="15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3840480"/>
            <a:ext cx="731520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Terminology Changes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3 — Terminology &amp; Definitions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51560"/>
          <a:ext cx="7589520" cy="188976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Term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6B7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ISO 14001:2015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6B7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ISO 14001:2026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6B7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Impact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6B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risk (3.2.10)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Defined as standalone term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REMOVED — only "risks and opportunities" remains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outsource (3.3.4)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Defined as a verb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REMOVED — replaced by "externally provided"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(3.3.4→3.3.4)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"transforms inputs into outputs"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"uses or transforms inputs to deliver a result"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E67E2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Medium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indicator (3.4.7)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"measurable representation..."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"quantitative, qualitative or binary variable..."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E67E2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Medium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audit (3.4.1)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"systematic, independent and documented process"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"systematic and independent process" — "documented" removed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27AE6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Low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risks &amp; opps (3.2.11→3.2.10)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"potential adverse effects (threats) and potential beneficial effects (opportunities)"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"potential adverse effects (i.e. risks) and potential beneficial effects (i.e. opportunities)"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27AE6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Low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Training Agenda — 4 Hours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051560"/>
            <a:ext cx="8046720" cy="548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170432"/>
            <a:ext cx="310896" cy="310896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43000" y="1069848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Module 1: Context &amp; Background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143000" y="1325880"/>
            <a:ext cx="5029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Revision timeline, key drivers, harmonised structure updates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7498080" y="114300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min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548640" y="1691640"/>
            <a:ext cx="8046720" cy="548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1810512"/>
            <a:ext cx="310896" cy="310896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143000" y="1709928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Module 2: Clause-by-Clause Changes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1143000" y="1965960"/>
            <a:ext cx="5029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Detailed walkthrough of all normative changes (Clauses 4–10)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7498080" y="178308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 min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548640" y="2331720"/>
            <a:ext cx="8046720" cy="548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2450592"/>
            <a:ext cx="310896" cy="310896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143000" y="2350008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Module 3: Terminology &amp; Definitions</a:t>
            </a:r>
            <a:endParaRPr lang="en-US" sz="1400" dirty="0"/>
          </a:p>
        </p:txBody>
      </p:sp>
      <p:sp>
        <p:nvSpPr>
          <p:cNvPr id="20" name="Text 15"/>
          <p:cNvSpPr/>
          <p:nvPr/>
        </p:nvSpPr>
        <p:spPr>
          <a:xfrm>
            <a:off x="1143000" y="2606040"/>
            <a:ext cx="5029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New, revised, and removed terms</a:t>
            </a:r>
            <a:endParaRPr lang="en-US" sz="1000" dirty="0"/>
          </a:p>
        </p:txBody>
      </p:sp>
      <p:sp>
        <p:nvSpPr>
          <p:cNvPr id="21" name="Text 16"/>
          <p:cNvSpPr/>
          <p:nvPr/>
        </p:nvSpPr>
        <p:spPr>
          <a:xfrm>
            <a:off x="7498080" y="2423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1200" dirty="0"/>
          </a:p>
        </p:txBody>
      </p:sp>
      <p:sp>
        <p:nvSpPr>
          <p:cNvPr id="22" name="Shape 17"/>
          <p:cNvSpPr/>
          <p:nvPr/>
        </p:nvSpPr>
        <p:spPr>
          <a:xfrm>
            <a:off x="548640" y="2971800"/>
            <a:ext cx="8046720" cy="548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800" y="3090672"/>
            <a:ext cx="310896" cy="310896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1143000" y="2990088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Module 4: Audit Implications</a:t>
            </a:r>
            <a:endParaRPr lang="en-US" sz="1400" dirty="0"/>
          </a:p>
        </p:txBody>
      </p:sp>
      <p:sp>
        <p:nvSpPr>
          <p:cNvPr id="25" name="Text 19"/>
          <p:cNvSpPr/>
          <p:nvPr/>
        </p:nvSpPr>
        <p:spPr>
          <a:xfrm>
            <a:off x="1143000" y="3246120"/>
            <a:ext cx="5029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auditors should look for, audit trail impacts, transition tips</a:t>
            </a:r>
            <a:endParaRPr lang="en-US" sz="1000" dirty="0"/>
          </a:p>
        </p:txBody>
      </p:sp>
      <p:sp>
        <p:nvSpPr>
          <p:cNvPr id="26" name="Text 20"/>
          <p:cNvSpPr/>
          <p:nvPr/>
        </p:nvSpPr>
        <p:spPr>
          <a:xfrm>
            <a:off x="7498080" y="306324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 min</a:t>
            </a:r>
            <a:endParaRPr lang="en-US" sz="1200" dirty="0"/>
          </a:p>
        </p:txBody>
      </p:sp>
      <p:sp>
        <p:nvSpPr>
          <p:cNvPr id="27" name="Shape 21"/>
          <p:cNvSpPr/>
          <p:nvPr/>
        </p:nvSpPr>
        <p:spPr>
          <a:xfrm>
            <a:off x="548640" y="3611880"/>
            <a:ext cx="8046720" cy="548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pic>
        <p:nvPicPr>
          <p:cNvPr id="2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5800" y="3730752"/>
            <a:ext cx="310896" cy="310896"/>
          </a:xfrm>
          <a:prstGeom prst="rect">
            <a:avLst/>
          </a:prstGeom>
        </p:spPr>
      </p:pic>
      <p:sp>
        <p:nvSpPr>
          <p:cNvPr id="29" name="Text 22"/>
          <p:cNvSpPr/>
          <p:nvPr/>
        </p:nvSpPr>
        <p:spPr>
          <a:xfrm>
            <a:off x="1143000" y="3630168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Module 5: Case Studies &amp; Exercises</a:t>
            </a:r>
            <a:endParaRPr lang="en-US" sz="1400" dirty="0"/>
          </a:p>
        </p:txBody>
      </p:sp>
      <p:sp>
        <p:nvSpPr>
          <p:cNvPr id="30" name="Text 23"/>
          <p:cNvSpPr/>
          <p:nvPr/>
        </p:nvSpPr>
        <p:spPr>
          <a:xfrm>
            <a:off x="1143000" y="3886200"/>
            <a:ext cx="5029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scenarios, gap analysis workshop</a:t>
            </a:r>
            <a:endParaRPr lang="en-US" sz="1000" dirty="0"/>
          </a:p>
        </p:txBody>
      </p:sp>
      <p:sp>
        <p:nvSpPr>
          <p:cNvPr id="31" name="Text 24"/>
          <p:cNvSpPr/>
          <p:nvPr/>
        </p:nvSpPr>
        <p:spPr>
          <a:xfrm>
            <a:off x="7498080" y="370332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min</a:t>
            </a:r>
            <a:endParaRPr lang="en-US" sz="1200" dirty="0"/>
          </a:p>
        </p:txBody>
      </p:sp>
      <p:sp>
        <p:nvSpPr>
          <p:cNvPr id="32" name="Shape 25"/>
          <p:cNvSpPr/>
          <p:nvPr/>
        </p:nvSpPr>
        <p:spPr>
          <a:xfrm>
            <a:off x="548640" y="4251960"/>
            <a:ext cx="8046720" cy="548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pic>
        <p:nvPicPr>
          <p:cNvPr id="3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5800" y="4370832"/>
            <a:ext cx="310896" cy="310896"/>
          </a:xfrm>
          <a:prstGeom prst="rect">
            <a:avLst/>
          </a:prstGeom>
        </p:spPr>
      </p:pic>
      <p:sp>
        <p:nvSpPr>
          <p:cNvPr id="34" name="Text 26"/>
          <p:cNvSpPr/>
          <p:nvPr/>
        </p:nvSpPr>
        <p:spPr>
          <a:xfrm>
            <a:off x="1143000" y="4270248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Module 6: Summary &amp; Q&amp;A</a:t>
            </a:r>
            <a:endParaRPr lang="en-US" sz="1400" dirty="0"/>
          </a:p>
        </p:txBody>
      </p:sp>
      <p:sp>
        <p:nvSpPr>
          <p:cNvPr id="35" name="Text 27"/>
          <p:cNvSpPr/>
          <p:nvPr/>
        </p:nvSpPr>
        <p:spPr>
          <a:xfrm>
            <a:off x="1143000" y="4526280"/>
            <a:ext cx="5029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takeaways, transition timeline, resources</a:t>
            </a:r>
            <a:endParaRPr lang="en-US" sz="1000" dirty="0"/>
          </a:p>
        </p:txBody>
      </p:sp>
      <p:sp>
        <p:nvSpPr>
          <p:cNvPr id="36" name="Text 28"/>
          <p:cNvSpPr/>
          <p:nvPr/>
        </p:nvSpPr>
        <p:spPr>
          <a:xfrm>
            <a:off x="7498080" y="434340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"Documented Information" Phrasing Update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3 — Terminology &amp; Definitions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097280"/>
            <a:ext cx="3840480" cy="1645920"/>
          </a:xfrm>
          <a:prstGeom prst="rect">
            <a:avLst/>
          </a:prstGeom>
          <a:solidFill>
            <a:srgbClr val="FFFFFF"/>
          </a:solidFill>
          <a:ln w="19050">
            <a:solidFill>
              <a:srgbClr val="C0392B"/>
            </a:solidFill>
            <a:prstDash val="solid"/>
          </a:ln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6"/>
          <p:cNvSpPr/>
          <p:nvPr/>
        </p:nvSpPr>
        <p:spPr>
          <a:xfrm>
            <a:off x="548640" y="1097280"/>
            <a:ext cx="3840480" cy="320040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548640" y="109728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ISO 14001:2015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31520" y="1508760"/>
            <a:ext cx="3474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"maintain documented information"</a:t>
            </a:r>
            <a:endParaRPr lang="en-US" sz="1100" dirty="0"/>
          </a:p>
          <a:p>
            <a:pPr marL="0" indent="0">
              <a:buNone/>
            </a:pPr>
            <a:r>
              <a:rPr lang="en-US" sz="10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(for documentation other than records)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"retain documented information as evidence of"</a:t>
            </a:r>
            <a:endParaRPr lang="en-US" sz="1100" dirty="0"/>
          </a:p>
          <a:p>
            <a:pPr marL="0" indent="0">
              <a:buNone/>
            </a:pPr>
            <a:r>
              <a:rPr lang="en-US" sz="10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(for records)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754880" y="1097280"/>
            <a:ext cx="3840480" cy="164592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prstDash val="solid"/>
          </a:ln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3840480" cy="320040"/>
          </a:xfrm>
          <a:prstGeom prst="rect">
            <a:avLst/>
          </a:prstGeom>
          <a:solidFill>
            <a:srgbClr val="2E8B57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754880" y="109728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ISO 14001:2026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937760" y="1508760"/>
            <a:ext cx="3474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"shall be available as documented information"</a:t>
            </a:r>
            <a:endParaRPr lang="en-US" sz="1100" dirty="0"/>
          </a:p>
          <a:p>
            <a:pPr marL="0" indent="0">
              <a:buNone/>
            </a:pPr>
            <a:r>
              <a:rPr lang="en-US" sz="10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(replaces "maintain")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"documented information shall be available as evidence of"</a:t>
            </a:r>
            <a:endParaRPr lang="en-US" sz="1100" dirty="0"/>
          </a:p>
          <a:p>
            <a:pPr marL="0" indent="0">
              <a:buNone/>
            </a:pPr>
            <a:r>
              <a:rPr lang="en-US" sz="10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(replaces "retain")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48640" y="3017520"/>
            <a:ext cx="804672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777240" y="3108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"Fulfil" → "Meet" Compliance Obligations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777240" y="3429000"/>
            <a:ext cx="7589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Throughout the standard, "fulfilment of compliance obligations" has been replaced by "meeting compliance obligations" (and "fulfil" by "meet"). The intent is unchanged — this aligns with the latest ISO management system standard terminology.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1B6B7D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kern="0" spc="4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Audit Implications</a:t>
            </a:r>
            <a:endParaRPr lang="en-US" sz="3400" dirty="0">
              <a:solidFill>
                <a:schemeClr val="bg1"/>
              </a:solidFill>
            </a:endParaRPr>
          </a:p>
        </p:txBody>
      </p:sp>
      <p:sp>
        <p:nvSpPr>
          <p:cNvPr id="5" name="Shape 3"/>
          <p:cNvSpPr/>
          <p:nvPr/>
        </p:nvSpPr>
        <p:spPr>
          <a:xfrm>
            <a:off x="731520" y="2651760"/>
            <a:ext cx="1371600" cy="36576"/>
          </a:xfrm>
          <a:prstGeom prst="rect">
            <a:avLst/>
          </a:prstGeom>
          <a:solidFill>
            <a:srgbClr val="D4A843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731520" y="28346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auditors must look for in the transition</a:t>
            </a:r>
            <a:endParaRPr lang="en-US" sz="15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3840480"/>
            <a:ext cx="731520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Top 5 Audit Focus Areas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4 — Audit Implications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005840"/>
            <a:ext cx="804672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6"/>
          <p:cNvSpPr/>
          <p:nvPr/>
        </p:nvSpPr>
        <p:spPr>
          <a:xfrm>
            <a:off x="685800" y="1124712"/>
            <a:ext cx="457200" cy="457200"/>
          </a:xfrm>
          <a:prstGeom prst="ellipse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685800" y="11247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280160" y="105156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Change Management Process (6.3)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280160" y="132588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the organization have a formal process for managing planned and unplanned changes to the EMS? Is it linked to environmental aspects, operational control, and management review?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1783080"/>
            <a:ext cx="804672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685800" y="1901952"/>
            <a:ext cx="457200" cy="457200"/>
          </a:xfrm>
          <a:prstGeom prst="ellipse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685800" y="190195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280160" y="1828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Risks &amp; Opportunities Documentation (6.1.4)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280160" y="210312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risks and opportunities documented separately and traceable to aspects, compliance obligations, and context issues?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48640" y="2560320"/>
            <a:ext cx="804672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685800" y="2679192"/>
            <a:ext cx="457200" cy="457200"/>
          </a:xfrm>
          <a:prstGeom prst="ellipse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685800" y="26791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280160" y="26060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Biodiversity &amp; Ecosystem Considerations (4.1, 5.2)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280160" y="288036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 the organization considered biodiversity and ecosystem health in its context analysis? Is this reflected in the environmental policy?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48640" y="3337560"/>
            <a:ext cx="804672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3" name="Shape 21"/>
          <p:cNvSpPr/>
          <p:nvPr/>
        </p:nvSpPr>
        <p:spPr>
          <a:xfrm>
            <a:off x="685800" y="3456432"/>
            <a:ext cx="457200" cy="457200"/>
          </a:xfrm>
          <a:prstGeom prst="ellipse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685800" y="34564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280160" y="338328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Audit Objectives (9.2.2)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1280160" y="365760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each internal audit have clearly defined objectives in addition to scope and criteria?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48640" y="4114800"/>
            <a:ext cx="804672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8" name="Shape 26"/>
          <p:cNvSpPr/>
          <p:nvPr/>
        </p:nvSpPr>
        <p:spPr>
          <a:xfrm>
            <a:off x="685800" y="4233672"/>
            <a:ext cx="457200" cy="457200"/>
          </a:xfrm>
          <a:prstGeom prst="ellipse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685800" y="423367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1280160" y="416052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Externally Provided Processes (8.1)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1280160" y="443484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 the organization updated its controls to address all externally provided processes, products, and services (not just "outsourced")?</a:t>
            </a:r>
            <a:endParaRPr lang="en-US" sz="1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Transition Audit Checklist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4 — Audit Implications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graphicFrame>
        <p:nvGraphicFramePr>
          <p:cNvPr id="2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7772400" cy="2529840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Clause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6B7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Verification 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6B7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Status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6B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Context analysis includes biodiversity, ecosystem health, and environmental condition interconnections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4.3(e)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Scope considers life cycle perspective for control and influence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Environmental policy addresses biodiversity/ecosystem commitments where relevant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6.1.2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Environmental aspects process separately addresses: (a) normal/abnormal, (b) change, (c) emergencies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Risks and opportunities are available as separate documented information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Formal change management process exists for EMS-affecting changes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Controls cover externally provided processes, products, and services (not just outsourced)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9.2.2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Each internal audit defines objective(s), criteria, and scope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Management review follows 9.3.1/9.3.2/9.3.3 structure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Continual improvement references performance evaluation (Cl. 9) and corrective actions (10.2)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Annex A Changes for Auditors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4 — Audit Implications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051560"/>
            <a:ext cx="73152" cy="777240"/>
          </a:xfrm>
          <a:prstGeom prst="rect">
            <a:avLst/>
          </a:prstGeom>
          <a:solidFill>
            <a:srgbClr val="D4A843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777240" y="105156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371600" y="1051560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Clarification of Concepts — New Terminology Guidance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77240" y="130759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Explains new phrases: "meet compliance obligations" replaces "fulfil"; "shall be available as documented information" replaces "maintain"; "outsource" replaced by "externally provided"; definition of "risk" removed (only "risks and opportunities" used).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48640" y="1965960"/>
            <a:ext cx="73152" cy="777240"/>
          </a:xfrm>
          <a:prstGeom prst="rect">
            <a:avLst/>
          </a:prstGeom>
          <a:solidFill>
            <a:srgbClr val="D4A843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777240" y="196596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A.4.1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371600" y="1965960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Ecosystem Health &amp; Natural Capital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77240" y="222199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Extensive new guidance on ecosystem health, natural capital, interconnected environmental conditions. Organizations should consider ecosystem dependencies and impacts.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48640" y="2880360"/>
            <a:ext cx="73152" cy="777240"/>
          </a:xfrm>
          <a:prstGeom prst="rect">
            <a:avLst/>
          </a:prstGeom>
          <a:solidFill>
            <a:srgbClr val="D4A843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777240" y="288036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A.6.1.4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371600" y="2880360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Expanded Risk &amp; Opportunity Examples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77240" y="313639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examples: circular economy, biodiversity management, employee engagement, advanced analytics, partnerships, climate change adaptation, supply chain disruptions.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48640" y="3794760"/>
            <a:ext cx="73152" cy="777240"/>
          </a:xfrm>
          <a:prstGeom prst="rect">
            <a:avLst/>
          </a:prstGeom>
          <a:solidFill>
            <a:srgbClr val="D4A843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777240" y="379476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A.6.3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371600" y="3794760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NEW — Planning of Changes Guidance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777240" y="405079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Comprehensive guidance on change management: 8 categories of changes, temporary vs permanent, mergers/acquisitions, business disruption scenarios.</a:t>
            </a:r>
            <a:endParaRPr lang="en-US" sz="1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1B6B7D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kern="0" spc="4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Case Studies &amp;</a:t>
            </a:r>
            <a:endParaRPr lang="en-US" sz="3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400" b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Exercises</a:t>
            </a:r>
            <a:endParaRPr lang="en-US" sz="3400" dirty="0">
              <a:solidFill>
                <a:schemeClr val="bg1"/>
              </a:solidFill>
            </a:endParaRPr>
          </a:p>
        </p:txBody>
      </p:sp>
      <p:sp>
        <p:nvSpPr>
          <p:cNvPr id="5" name="Shape 3"/>
          <p:cNvSpPr/>
          <p:nvPr/>
        </p:nvSpPr>
        <p:spPr>
          <a:xfrm>
            <a:off x="731520" y="2651760"/>
            <a:ext cx="1371600" cy="36576"/>
          </a:xfrm>
          <a:prstGeom prst="rect">
            <a:avLst/>
          </a:prstGeom>
          <a:solidFill>
            <a:srgbClr val="D4A843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731520" y="28346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scenarios for auditor transition preparation</a:t>
            </a:r>
            <a:endParaRPr lang="en-US" sz="15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3840480"/>
            <a:ext cx="731520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Exercise 1: Gap Analysis — Clause 6.3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5 — Case Studies &amp; Exercises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86868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Scenario: A manufacturing company is currently certified to ISO 14001:2015.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1371600"/>
            <a:ext cx="80467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777240" y="14630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Scenario Details: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77240" y="1783080"/>
            <a:ext cx="75895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company recently acquired a new production facility. The acquisition introduced:
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New chemical processes with different environmental aspects
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Additional compliance obligations under local environmental permits
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Changes to the organizational structure and reporting lines
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Integration of the new facility into the existing EMS scope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3383280"/>
            <a:ext cx="8046720" cy="1371600"/>
          </a:xfrm>
          <a:prstGeom prst="rect">
            <a:avLst/>
          </a:prstGeom>
          <a:solidFill>
            <a:srgbClr val="FFFFFF"/>
          </a:solidFill>
          <a:ln w="19050">
            <a:solidFill>
              <a:srgbClr val="D4A843"/>
            </a:solidFill>
            <a:prstDash val="solid"/>
          </a:ln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777240" y="34747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Discussion Questions: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3794760"/>
            <a:ext cx="7589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What evidence would you expect to see for Clause 6.3 compliance?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77240" y="4069080"/>
            <a:ext cx="7589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How should the change management process link to Clauses 6.1.2, 6.1.4, and 8.1?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77240" y="4343400"/>
            <a:ext cx="7589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What nonconformity would you raise if no change management process exists?</a:t>
            </a:r>
            <a:endParaRPr lang="en-US" sz="11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Exercise 2: Biodiversity in Context Analysis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5 — Case Studies &amp; Exercises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097280"/>
            <a:ext cx="804672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777240" y="11887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Scenario: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77240" y="1508760"/>
            <a:ext cx="7589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logistics company operates a distribution centre near a wetland area classified as an important ecosystem. Their current ISO 14001:2015 context analysis mentions "local environmental regulations" but does not specifically address biodiversity or ecosystem health.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8640" y="2743200"/>
            <a:ext cx="8046720" cy="2011680"/>
          </a:xfrm>
          <a:prstGeom prst="rect">
            <a:avLst/>
          </a:prstGeom>
          <a:solidFill>
            <a:srgbClr val="FFFFFF"/>
          </a:solidFill>
          <a:ln w="19050">
            <a:solidFill>
              <a:srgbClr val="D4A843"/>
            </a:solidFill>
            <a:prstDash val="solid"/>
          </a:ln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777240" y="2834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Audit Tasks: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77240" y="31546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Identify what additional context issues (4.1) would be required under ISO 14001:2026.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77240" y="3456432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Assess whether the environmental policy (5.2) would need updating.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77240" y="3758184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Determine which environmental aspects (6.1.2) might need reassessment.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77240" y="4059936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Draft a finding statement if the organization has not addressed ecosystem health.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77240" y="4361688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Consider what "interested party" expectations (4.2) might be relevant to the wetland.</a:t>
            </a:r>
            <a:endParaRPr lang="en-US" sz="11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1B6B7D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kern="0" spc="4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6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Summary &amp; Q&amp;A</a:t>
            </a:r>
            <a:endParaRPr lang="en-US" sz="3400" dirty="0">
              <a:solidFill>
                <a:schemeClr val="bg1"/>
              </a:solidFill>
            </a:endParaRPr>
          </a:p>
        </p:txBody>
      </p:sp>
      <p:sp>
        <p:nvSpPr>
          <p:cNvPr id="5" name="Shape 3"/>
          <p:cNvSpPr/>
          <p:nvPr/>
        </p:nvSpPr>
        <p:spPr>
          <a:xfrm>
            <a:off x="731520" y="2651760"/>
            <a:ext cx="1371600" cy="36576"/>
          </a:xfrm>
          <a:prstGeom prst="rect">
            <a:avLst/>
          </a:prstGeom>
          <a:solidFill>
            <a:srgbClr val="D4A843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731520" y="28346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 and transition planning</a:t>
            </a:r>
            <a:endParaRPr lang="en-US" sz="15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3840480"/>
            <a:ext cx="731520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Takeaways for Auditors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6 — 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005840"/>
            <a:ext cx="804672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170432"/>
            <a:ext cx="347472" cy="34747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88720" y="1078992"/>
            <a:ext cx="7223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Clause 6.3 (Planning of Changes) is the most significant new normative requirement. Every certified organization must implement a formal change management process.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548640" y="1783080"/>
            <a:ext cx="804672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1947672"/>
            <a:ext cx="347472" cy="34747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188720" y="1856232"/>
            <a:ext cx="7223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Biodiversity and ecosystem health are now explicitly referenced in Clause 4.1 and environmental policy guidance. Auditors should verify these are addressed in context analysis.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548640" y="2560320"/>
            <a:ext cx="804672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2724912"/>
            <a:ext cx="347472" cy="347472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188720" y="2633472"/>
            <a:ext cx="7223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Risks and opportunities (6.1.4) must now be available as documented information — separate from the overall planning process documentation.</a:t>
            </a:r>
            <a:endParaRPr lang="en-US" sz="1100" dirty="0"/>
          </a:p>
        </p:txBody>
      </p:sp>
      <p:sp>
        <p:nvSpPr>
          <p:cNvPr id="16" name="Shape 11"/>
          <p:cNvSpPr/>
          <p:nvPr/>
        </p:nvSpPr>
        <p:spPr>
          <a:xfrm>
            <a:off x="548640" y="3337560"/>
            <a:ext cx="804672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800" y="3502152"/>
            <a:ext cx="347472" cy="347472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188720" y="3410712"/>
            <a:ext cx="7223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audit programmes must now define audit objectives for each audit, not just criteria and scope.</a:t>
            </a:r>
            <a:endParaRPr lang="en-US" sz="1100" dirty="0"/>
          </a:p>
        </p:txBody>
      </p:sp>
      <p:sp>
        <p:nvSpPr>
          <p:cNvPr id="19" name="Shape 13"/>
          <p:cNvSpPr/>
          <p:nvPr/>
        </p:nvSpPr>
        <p:spPr>
          <a:xfrm>
            <a:off x="548640" y="4114800"/>
            <a:ext cx="804672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5800" y="4279392"/>
            <a:ext cx="347472" cy="347472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1188720" y="4187952"/>
            <a:ext cx="7223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Terminology changes ("meet" vs "fulfil", "externally provided" vs "outsource") require documentation updates but have no substantive impact on requirements.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1B6B7D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kern="0" spc="4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Context &amp; Background</a:t>
            </a:r>
            <a:endParaRPr lang="en-US" sz="3400" dirty="0">
              <a:solidFill>
                <a:schemeClr val="bg1"/>
              </a:solidFill>
            </a:endParaRPr>
          </a:p>
        </p:txBody>
      </p:sp>
      <p:sp>
        <p:nvSpPr>
          <p:cNvPr id="5" name="Shape 3"/>
          <p:cNvSpPr/>
          <p:nvPr/>
        </p:nvSpPr>
        <p:spPr>
          <a:xfrm>
            <a:off x="731520" y="2651760"/>
            <a:ext cx="1371600" cy="36576"/>
          </a:xfrm>
          <a:prstGeom prst="rect">
            <a:avLst/>
          </a:prstGeom>
          <a:solidFill>
            <a:srgbClr val="D4A843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731520" y="28346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Revision timeline, key drivers, and what has changed</a:t>
            </a:r>
            <a:endParaRPr lang="en-US" sz="15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3840480"/>
            <a:ext cx="731520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Anticipated Transition Timeline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6 — 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86868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Final transition period will be confirmed by ISO and IAF upon publication of the final standard.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1097280" y="2651760"/>
            <a:ext cx="6949440" cy="0"/>
          </a:xfrm>
          <a:prstGeom prst="line">
            <a:avLst/>
          </a:prstGeom>
          <a:noFill/>
          <a:ln w="38100">
            <a:solidFill>
              <a:srgbClr val="E8EC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868680" y="2542032"/>
            <a:ext cx="219456" cy="219456"/>
          </a:xfrm>
          <a:prstGeom prst="ellipse">
            <a:avLst/>
          </a:prstGeom>
          <a:solidFill>
            <a:srgbClr val="8A9BB5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365760" y="173736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8A9BB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FDIS Vote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8A9BB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Completed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292608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Jan–Mar 2026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971800" y="2542032"/>
            <a:ext cx="219456" cy="219456"/>
          </a:xfrm>
          <a:prstGeom prst="ellipse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2468880" y="173736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6B7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Standard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1B6B7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Published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377440" y="292608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tr-TR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-2026 (est.)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074920" y="2542032"/>
            <a:ext cx="219456" cy="219456"/>
          </a:xfrm>
          <a:prstGeom prst="ellipse">
            <a:avLst/>
          </a:prstGeom>
          <a:solidFill>
            <a:srgbClr val="D4A843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4572000" y="173736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Transition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Period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480560" y="292608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years (typical)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7178040" y="2542032"/>
            <a:ext cx="219456" cy="219456"/>
          </a:xfrm>
          <a:prstGeom prst="ellipse">
            <a:avLst/>
          </a:prstGeom>
          <a:solidFill>
            <a:srgbClr val="2E8B57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6675120" y="173736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E8B5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Full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2E8B5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Compliance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583680" y="292608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~Mid 2029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48640" y="3474720"/>
            <a:ext cx="804672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777240" y="35661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Recommended Auditor Actions: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960120" y="388620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 gap assessments against 6.3, 6.1.4, and biodiversity requirements immediately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60120" y="4178808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audit checklists and protocols to reflect new clause numbering and requirements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960120" y="4471416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 certification body for transition audit scheduling and timeline confirmation</a:t>
            </a:r>
            <a:endParaRPr lang="en-US" sz="11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0520" y="109728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20116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bg2">
                    <a:lumMod val="75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Thank You</a:t>
            </a:r>
            <a:endParaRPr lang="en-US" sz="40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Text 2"/>
          <p:cNvSpPr/>
          <p:nvPr/>
        </p:nvSpPr>
        <p:spPr>
          <a:xfrm>
            <a:off x="914400" y="27432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Questions &amp; Discussion</a:t>
            </a:r>
            <a:endParaRPr lang="en-US" sz="2200" dirty="0"/>
          </a:p>
        </p:txBody>
      </p:sp>
      <p:sp>
        <p:nvSpPr>
          <p:cNvPr id="6" name="Shape 3"/>
          <p:cNvSpPr/>
          <p:nvPr/>
        </p:nvSpPr>
        <p:spPr>
          <a:xfrm>
            <a:off x="3657600" y="3291840"/>
            <a:ext cx="182880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7" name="Text 4"/>
          <p:cNvSpPr/>
          <p:nvPr/>
        </p:nvSpPr>
        <p:spPr>
          <a:xfrm>
            <a:off x="914400" y="35204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ISO 14001 Revision History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1097280" y="2377440"/>
            <a:ext cx="6949440" cy="0"/>
          </a:xfrm>
          <a:prstGeom prst="line">
            <a:avLst/>
          </a:prstGeom>
          <a:noFill/>
          <a:ln w="38100">
            <a:solidFill>
              <a:srgbClr val="E8EC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Shape 6"/>
          <p:cNvSpPr/>
          <p:nvPr/>
        </p:nvSpPr>
        <p:spPr>
          <a:xfrm>
            <a:off x="987552" y="2267712"/>
            <a:ext cx="219456" cy="219456"/>
          </a:xfrm>
          <a:prstGeom prst="ellipse">
            <a:avLst/>
          </a:prstGeom>
          <a:solidFill>
            <a:srgbClr val="8A9BB5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640080" y="164592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8A9BB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1996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48640" y="196596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1st Edition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743200"/>
            <a:ext cx="182880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365760" y="283464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Original EMS standard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300984" y="2267712"/>
            <a:ext cx="219456" cy="219456"/>
          </a:xfrm>
          <a:prstGeom prst="ellipse">
            <a:avLst/>
          </a:prstGeom>
          <a:solidFill>
            <a:srgbClr val="8A9BB5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2953512" y="164592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8A9BB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2004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2862072" y="196596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2nd Edition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587752" y="2743200"/>
            <a:ext cx="182880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2679192" y="283464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Minor revisions, compatibility with ISO 9001:2000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614416" y="2267712"/>
            <a:ext cx="219456" cy="219456"/>
          </a:xfrm>
          <a:prstGeom prst="ellipse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5266944" y="164592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6B7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2015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5175504" y="196596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3rd Edition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901184" y="2743200"/>
            <a:ext cx="182880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4992624" y="283464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HLS, risk-based thinking, life cycle perspective, leadership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7927848" y="2267712"/>
            <a:ext cx="219456" cy="219456"/>
          </a:xfrm>
          <a:prstGeom prst="ellipse">
            <a:avLst/>
          </a:prstGeom>
          <a:solidFill>
            <a:srgbClr val="2E8B57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7580376" y="164592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E8B5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2026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7488936" y="196596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4th Edition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7214616" y="2743200"/>
            <a:ext cx="182880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7306056" y="283464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Biodiversity, ecosystem health, change management, updated HLS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702552" y="3840480"/>
            <a:ext cx="2011680" cy="320040"/>
          </a:xfrm>
          <a:prstGeom prst="rect">
            <a:avLst/>
          </a:prstGeom>
          <a:solidFill>
            <a:srgbClr val="2E8B57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6702552" y="38404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REVISION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Drivers for the 2026 Revision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097280"/>
            <a:ext cx="38404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32588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234440" y="12344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Biodiversity &amp; Ecosystem Health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234440" y="1600200"/>
            <a:ext cx="2926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biodiversity loss and ecosystem degradation demand explicit EMS consideration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754880" y="1097280"/>
            <a:ext cx="38404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1325880"/>
            <a:ext cx="365760" cy="36576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440680" y="12344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Harmonised Structure Updates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5440680" y="1600200"/>
            <a:ext cx="2926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Alignment with latest ISO requirements for management system standards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548640" y="2834640"/>
            <a:ext cx="38404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063240"/>
            <a:ext cx="365760" cy="3657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234440" y="297180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Clarification of Requirements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1234440" y="3337560"/>
            <a:ext cx="2926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Addressing interpretation issues identified since 2015 publication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4754880" y="2834640"/>
            <a:ext cx="38404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7760" y="3063240"/>
            <a:ext cx="365760" cy="36576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5440680" y="297180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Change Management</a:t>
            </a:r>
            <a:endParaRPr lang="en-US" sz="1400" dirty="0"/>
          </a:p>
        </p:txBody>
      </p:sp>
      <p:sp>
        <p:nvSpPr>
          <p:cNvPr id="22" name="Text 16"/>
          <p:cNvSpPr/>
          <p:nvPr/>
        </p:nvSpPr>
        <p:spPr>
          <a:xfrm>
            <a:off x="5440680" y="3337560"/>
            <a:ext cx="2926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 requirement for planning changes affecting the EMS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Overview: What Has Changed?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097280"/>
            <a:ext cx="2560320" cy="3383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6"/>
          <p:cNvSpPr/>
          <p:nvPr/>
        </p:nvSpPr>
        <p:spPr>
          <a:xfrm>
            <a:off x="548640" y="1097280"/>
            <a:ext cx="2560320" cy="548640"/>
          </a:xfrm>
          <a:prstGeom prst="rect">
            <a:avLst/>
          </a:prstGeom>
          <a:solidFill>
            <a:srgbClr val="2E8B57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548640" y="10972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CLAUSES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48640" y="13716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731520" y="182880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6.1.4 Risks &amp; Opportunities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31520" y="2176272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Planning of Changes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383280" y="1097280"/>
            <a:ext cx="2560320" cy="3383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3383280" y="1097280"/>
            <a:ext cx="2560320" cy="548640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3383280" y="10972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RESTRUCTURED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383280" y="13716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3566160" y="182880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6.1.1–6.1.5 renumbered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566160" y="2176272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split into 3 sub-clauses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566160" y="2523744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10.1/10.2 reorganised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566160" y="2871216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title updated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217920" y="1097280"/>
            <a:ext cx="2560320" cy="3383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2" name="Shape 20"/>
          <p:cNvSpPr/>
          <p:nvPr/>
        </p:nvSpPr>
        <p:spPr>
          <a:xfrm>
            <a:off x="6217920" y="1097280"/>
            <a:ext cx="2560320" cy="548640"/>
          </a:xfrm>
          <a:prstGeom prst="rect">
            <a:avLst/>
          </a:prstGeom>
          <a:solidFill>
            <a:srgbClr val="2980B9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6217920" y="10972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TERMINOLOGY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217920" y="13716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6+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6400800" y="182880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"meet" replaces "fulfil"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400800" y="2176272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"outsource" removed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400800" y="2523744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 info phrasing updated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400800" y="2871216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"risk" definition removed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400800" y="3218688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"indicator" expanded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400800" y="356616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"process" redefined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1B6B7D">
              <a:alpha val="20000"/>
            </a:srgbClr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kern="0" spc="4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Clause-by-Clause</a:t>
            </a:r>
            <a:endParaRPr lang="en-US" sz="3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400" b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Changes</a:t>
            </a:r>
            <a:endParaRPr lang="en-US" sz="3400" dirty="0">
              <a:solidFill>
                <a:schemeClr val="bg1"/>
              </a:solidFill>
            </a:endParaRPr>
          </a:p>
        </p:txBody>
      </p:sp>
      <p:sp>
        <p:nvSpPr>
          <p:cNvPr id="5" name="Shape 3"/>
          <p:cNvSpPr/>
          <p:nvPr/>
        </p:nvSpPr>
        <p:spPr>
          <a:xfrm>
            <a:off x="731520" y="2651760"/>
            <a:ext cx="1371600" cy="36576"/>
          </a:xfrm>
          <a:prstGeom prst="rect">
            <a:avLst/>
          </a:prstGeom>
          <a:solidFill>
            <a:srgbClr val="D4A843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731520" y="28346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Detailed walkthrough of all normative changes — Clauses 4 through 10</a:t>
            </a:r>
            <a:endParaRPr lang="en-US" sz="15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3840480"/>
            <a:ext cx="731520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Clause 4.1: Understanding the Organization </a:t>
            </a:r>
            <a:endParaRPr lang="tr-TR" sz="2600" b="1" dirty="0">
              <a:solidFill>
                <a:srgbClr val="1A2744"/>
              </a:solidFill>
              <a:latin typeface="Cambria" pitchFamily="34" charset="0"/>
              <a:ea typeface="Cambria" pitchFamily="34" charset="-122"/>
              <a:cs typeface="Cambria" pitchFamily="34" charset="-120"/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&amp; Its Context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2 — Clause-by-Clause Changes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051560"/>
            <a:ext cx="73152" cy="1051560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777240" y="105156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Environmental Conditions — Explicit Examples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77240" y="132588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"Such issues shall include environmental conditions being affected by or capable of affecting the organization."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77240" y="157276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Adds explicit examples: pollution levels, natural resource availability, climate change, biodiversity, ecosystem health. (See A.4.1)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77240" y="181965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Note: </a:t>
            </a:r>
            <a:r>
              <a:rPr lang="en-US" sz="1000" i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context analysis includes biodiversity and ecosystem health considerations.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2286000"/>
            <a:ext cx="73152" cy="1051560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777240" y="228600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Annex A.4.1 — Ecosystem Health Guidance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77240" y="25603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 paragraph, no ecosystem detail.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77240" y="28072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Extensive new guidance on ecosystem health, natural capital, interconnected environmental conditions, examples (coral reefs, mangroves, forests, deserts).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77240" y="305409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Note: </a:t>
            </a:r>
            <a:r>
              <a:rPr lang="en-US" sz="1000" i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that organizations have considered ecosystem interconnections relevant to their operations.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Clause 4.2–4.3: Interested Parties &amp; Scope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097280" cy="36576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2 — Clause-by-Clause Changes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14001:2026 Auditor Transition Training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051560"/>
            <a:ext cx="73152" cy="1051560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777240" y="105156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4.2(c) — Cross-reference to 6.1.3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77240" y="132588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"which of these needs and expectations become its compliance obligations."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77240" y="157276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Adds "(see 6.1.3) and will be addressed through the environmental management system." New NOTEs on environmental conditions expectations.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77240" y="181965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Note: </a:t>
            </a:r>
            <a:r>
              <a:rPr lang="en-US" sz="1000" i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compliance obligations are linked to both 4.2 and 6.1.3 analysis.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2286000"/>
            <a:ext cx="73152" cy="1051560"/>
          </a:xfrm>
          <a:prstGeom prst="rect">
            <a:avLst/>
          </a:prstGeom>
          <a:solidFill>
            <a:srgbClr val="1B6B7D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777240" y="228600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4.3(e) — Life Cycle in Scope Determination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77240" y="25603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"its authority and ability to exercise control and influence."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77240" y="28072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2026: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Adds "over the life cycle of its activities, products and services."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77240" y="305409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Note: </a:t>
            </a:r>
            <a:r>
              <a:rPr lang="en-US" sz="1000" i="1" dirty="0">
                <a:solidFill>
                  <a:srgbClr val="1B6B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life cycle perspective is explicitly considered when defining EMS scope.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GCL ACADEMY FORMAT</Template>
  <TotalTime>64</TotalTime>
  <Words>3203</Words>
  <Application>Microsoft Office PowerPoint</Application>
  <PresentationFormat>On-screen Show (16:9)</PresentationFormat>
  <Paragraphs>413</Paragraphs>
  <Slides>31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31</vt:i4>
      </vt:variant>
    </vt:vector>
  </HeadingPairs>
  <TitlesOfParts>
    <vt:vector size="43" baseType="lpstr">
      <vt:lpstr>Aptos</vt:lpstr>
      <vt:lpstr>Arial</vt:lpstr>
      <vt:lpstr>Calibri</vt:lpstr>
      <vt:lpstr>Cambria</vt:lpstr>
      <vt:lpstr>Century Gothic</vt:lpstr>
      <vt:lpstr>Times New Roman</vt:lpstr>
      <vt:lpstr>Times New Roman Medium</vt:lpstr>
      <vt:lpstr>Times New Roman Semi-Bold</vt:lpstr>
      <vt:lpstr>Wingdings 3</vt:lpstr>
      <vt:lpstr>1_Office Theme</vt:lpstr>
      <vt:lpstr>Office Teması</vt:lpstr>
      <vt:lpstr>Dilim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 14001:2026 Auditor Transition Training</dc:title>
  <dc:subject>PptxGenJS Presentation</dc:subject>
  <dc:creator>ISO TC 207/SC 1 Transition Training</dc:creator>
  <cp:lastModifiedBy>Asus</cp:lastModifiedBy>
  <cp:revision>8</cp:revision>
  <dcterms:created xsi:type="dcterms:W3CDTF">2026-03-11T08:02:27Z</dcterms:created>
  <dcterms:modified xsi:type="dcterms:W3CDTF">2026-03-27T06:13:54Z</dcterms:modified>
</cp:coreProperties>
</file>