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63" r:id="rId2"/>
    <p:sldMasterId id="2147483675" r:id="rId3"/>
  </p:sldMasterIdLst>
  <p:notesMasterIdLst>
    <p:notesMasterId r:id="rId60"/>
  </p:notesMasterIdLst>
  <p:sldIdLst>
    <p:sldId id="312" r:id="rId4"/>
    <p:sldId id="313" r:id="rId5"/>
    <p:sldId id="354" r:id="rId6"/>
    <p:sldId id="355" r:id="rId7"/>
    <p:sldId id="356" r:id="rId8"/>
    <p:sldId id="357" r:id="rId9"/>
    <p:sldId id="358" r:id="rId10"/>
    <p:sldId id="359" r:id="rId11"/>
    <p:sldId id="35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8" r:id="rId37"/>
    <p:sldId id="339" r:id="rId38"/>
    <p:sldId id="340" r:id="rId39"/>
    <p:sldId id="341" r:id="rId40"/>
    <p:sldId id="342" r:id="rId41"/>
    <p:sldId id="343" r:id="rId42"/>
    <p:sldId id="344" r:id="rId43"/>
    <p:sldId id="345" r:id="rId44"/>
    <p:sldId id="361" r:id="rId45"/>
    <p:sldId id="360" r:id="rId46"/>
    <p:sldId id="362" r:id="rId47"/>
    <p:sldId id="363" r:id="rId48"/>
    <p:sldId id="364" r:id="rId49"/>
    <p:sldId id="365" r:id="rId50"/>
    <p:sldId id="366" r:id="rId51"/>
    <p:sldId id="367" r:id="rId52"/>
    <p:sldId id="368" r:id="rId53"/>
    <p:sldId id="369" r:id="rId54"/>
    <p:sldId id="347" r:id="rId55"/>
    <p:sldId id="348" r:id="rId56"/>
    <p:sldId id="349" r:id="rId57"/>
    <p:sldId id="350" r:id="rId58"/>
    <p:sldId id="351" r:id="rId59"/>
  </p:sldIdLst>
  <p:sldSz cx="9144000" cy="5143500" type="screen16x9"/>
  <p:notesSz cx="51435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CF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3" d="100"/>
          <a:sy n="113" d="100"/>
        </p:scale>
        <p:origin x="58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61" Type="http://schemas.openxmlformats.org/officeDocument/2006/relationships/presProps" Target="pres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6242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tr-TR"/>
              <a:t>Asıl başlık stilini düzenlemek için tıklayın</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2C867C0C-6D3C-4167-9AE0-D2C7A0898130}"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592851BA-3EDB-4B87-938B-B05A7601CB6C}"/>
              </a:ext>
            </a:extLst>
          </p:cNvPr>
          <p:cNvPicPr>
            <a:picLocks noChangeAspect="1"/>
          </p:cNvPicPr>
          <p:nvPr/>
        </p:nvPicPr>
        <p:blipFill>
          <a:blip r:embed="rId2" cstate="print">
            <a:alphaModFix amt="5000"/>
            <a:extLst>
              <a:ext uri="{28A0092B-C50C-407E-A947-70E740481C1C}">
                <a14:useLocalDpi xmlns:a14="http://schemas.microsoft.com/office/drawing/2010/main" val="0"/>
              </a:ext>
            </a:extLst>
          </a:blip>
          <a:stretch>
            <a:fillRect/>
          </a:stretch>
        </p:blipFill>
        <p:spPr>
          <a:xfrm>
            <a:off x="2113463" y="2000250"/>
            <a:ext cx="4917075" cy="1143000"/>
          </a:xfrm>
          <a:prstGeom prst="rect">
            <a:avLst/>
          </a:prstGeom>
        </p:spPr>
      </p:pic>
    </p:spTree>
    <p:extLst>
      <p:ext uri="{BB962C8B-B14F-4D97-AF65-F5344CB8AC3E}">
        <p14:creationId xmlns:p14="http://schemas.microsoft.com/office/powerpoint/2010/main" val="233046599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2570B64-C5BA-4FCC-9C2B-83EFF4AFCD23}"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824507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5C3F1DD3-00F1-4FC8-9815-D0FDB8D2A0CD}"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77771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329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FA21C-51F0-4806-980E-1CB21B3B9B61}"/>
              </a:ext>
            </a:extLst>
          </p:cNvPr>
          <p:cNvSpPr>
            <a:spLocks noGrp="1"/>
          </p:cNvSpPr>
          <p:nvPr>
            <p:ph type="ctrTitle"/>
          </p:nvPr>
        </p:nvSpPr>
        <p:spPr>
          <a:xfrm>
            <a:off x="1143000" y="841772"/>
            <a:ext cx="6858000" cy="1790700"/>
          </a:xfrm>
        </p:spPr>
        <p:txBody>
          <a:bodyPr anchor="b"/>
          <a:lstStyle>
            <a:lvl1pPr algn="ctr">
              <a:defRPr sz="4500"/>
            </a:lvl1pPr>
          </a:lstStyle>
          <a:p>
            <a:r>
              <a:rPr lang="tr-TR"/>
              <a:t>Asıl başlık stilini düzenlemek için tıklayın</a:t>
            </a:r>
            <a:endParaRPr lang="en-US" dirty="0"/>
          </a:p>
        </p:txBody>
      </p:sp>
      <p:sp>
        <p:nvSpPr>
          <p:cNvPr id="3" name="Subtitle 2">
            <a:extLst>
              <a:ext uri="{FF2B5EF4-FFF2-40B4-BE49-F238E27FC236}">
                <a16:creationId xmlns:a16="http://schemas.microsoft.com/office/drawing/2014/main" id="{5213A4AC-52AB-47A1-A6C6-3A3B9C2EF44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a:p>
        </p:txBody>
      </p:sp>
      <p:sp>
        <p:nvSpPr>
          <p:cNvPr id="4" name="Date Placeholder 3">
            <a:extLst>
              <a:ext uri="{FF2B5EF4-FFF2-40B4-BE49-F238E27FC236}">
                <a16:creationId xmlns:a16="http://schemas.microsoft.com/office/drawing/2014/main" id="{51859CAC-141B-4D67-A0E3-F84701E50AA9}"/>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5" name="Footer Placeholder 4">
            <a:extLst>
              <a:ext uri="{FF2B5EF4-FFF2-40B4-BE49-F238E27FC236}">
                <a16:creationId xmlns:a16="http://schemas.microsoft.com/office/drawing/2014/main" id="{848C161B-398E-4E96-B716-9EC778A57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4608DE-EAF7-4F79-98B5-3BB4B0EA8188}"/>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3752939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E31C4-6D7E-487A-845C-A482AFC59F5C}"/>
              </a:ext>
            </a:extLst>
          </p:cNvPr>
          <p:cNvSpPr>
            <a:spLocks noGrp="1"/>
          </p:cNvSpPr>
          <p:nvPr>
            <p:ph type="title"/>
          </p:nvPr>
        </p:nvSpPr>
        <p:spPr/>
        <p:txBody>
          <a:bodyPr/>
          <a:lstStyle/>
          <a:p>
            <a:r>
              <a:rPr lang="tr-TR"/>
              <a:t>Asıl başlık stilini düzenlemek için tıklayın</a:t>
            </a:r>
            <a:endParaRPr lang="en-US" dirty="0"/>
          </a:p>
        </p:txBody>
      </p:sp>
      <p:sp>
        <p:nvSpPr>
          <p:cNvPr id="3" name="Content Placeholder 2">
            <a:extLst>
              <a:ext uri="{FF2B5EF4-FFF2-40B4-BE49-F238E27FC236}">
                <a16:creationId xmlns:a16="http://schemas.microsoft.com/office/drawing/2014/main" id="{1C7027FA-1BB9-4297-9EE3-6B588D79EE9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id="{C84349E8-7323-4427-ABA8-527C71F51ADC}"/>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5" name="Footer Placeholder 4">
            <a:extLst>
              <a:ext uri="{FF2B5EF4-FFF2-40B4-BE49-F238E27FC236}">
                <a16:creationId xmlns:a16="http://schemas.microsoft.com/office/drawing/2014/main" id="{1C41A4EE-CA2D-42DA-BF05-A8685593D9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BF0F0B-57D4-40D5-9170-C16979AC3B14}"/>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1698183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4FCED-EC43-4FB9-9BE3-EDE79B0164FF}"/>
              </a:ext>
            </a:extLst>
          </p:cNvPr>
          <p:cNvSpPr>
            <a:spLocks noGrp="1"/>
          </p:cNvSpPr>
          <p:nvPr>
            <p:ph type="title"/>
          </p:nvPr>
        </p:nvSpPr>
        <p:spPr>
          <a:xfrm>
            <a:off x="623888" y="1282304"/>
            <a:ext cx="7886700" cy="2139553"/>
          </a:xfrm>
        </p:spPr>
        <p:txBody>
          <a:bodyPr anchor="b"/>
          <a:lstStyle>
            <a:lvl1pPr>
              <a:defRPr sz="4500"/>
            </a:lvl1pPr>
          </a:lstStyle>
          <a:p>
            <a:r>
              <a:rPr lang="tr-TR"/>
              <a:t>Asıl başlık stilini düzenlemek için tıklayın</a:t>
            </a:r>
            <a:endParaRPr lang="en-US"/>
          </a:p>
        </p:txBody>
      </p:sp>
      <p:sp>
        <p:nvSpPr>
          <p:cNvPr id="3" name="Text Placeholder 2">
            <a:extLst>
              <a:ext uri="{FF2B5EF4-FFF2-40B4-BE49-F238E27FC236}">
                <a16:creationId xmlns:a16="http://schemas.microsoft.com/office/drawing/2014/main" id="{912384F8-A373-43C7-9EB3-B9F146979AEC}"/>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Date Placeholder 3">
            <a:extLst>
              <a:ext uri="{FF2B5EF4-FFF2-40B4-BE49-F238E27FC236}">
                <a16:creationId xmlns:a16="http://schemas.microsoft.com/office/drawing/2014/main" id="{2F0D6C12-2EB7-4767-AF85-324FB48D0934}"/>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5" name="Footer Placeholder 4">
            <a:extLst>
              <a:ext uri="{FF2B5EF4-FFF2-40B4-BE49-F238E27FC236}">
                <a16:creationId xmlns:a16="http://schemas.microsoft.com/office/drawing/2014/main" id="{BA899A68-30A0-4CD8-AF70-1AE49F4D0D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246EC7-4236-436E-8863-62D4A3D8F2B7}"/>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3764749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C0D48-681E-43D0-B6A6-8C19590C93D0}"/>
              </a:ext>
            </a:extLst>
          </p:cNvPr>
          <p:cNvSpPr>
            <a:spLocks noGrp="1"/>
          </p:cNvSpPr>
          <p:nvPr>
            <p:ph type="title"/>
          </p:nvPr>
        </p:nvSpPr>
        <p:spPr/>
        <p:txBody>
          <a:bodyPr/>
          <a:lstStyle/>
          <a:p>
            <a:r>
              <a:rPr lang="tr-TR"/>
              <a:t>Asıl başlık stilini düzenlemek için tıklayın</a:t>
            </a:r>
            <a:endParaRPr lang="en-US" dirty="0"/>
          </a:p>
        </p:txBody>
      </p:sp>
      <p:sp>
        <p:nvSpPr>
          <p:cNvPr id="3" name="Content Placeholder 2">
            <a:extLst>
              <a:ext uri="{FF2B5EF4-FFF2-40B4-BE49-F238E27FC236}">
                <a16:creationId xmlns:a16="http://schemas.microsoft.com/office/drawing/2014/main" id="{0AE388F9-C2AC-41B2-9A83-9FA077B626A1}"/>
              </a:ext>
            </a:extLst>
          </p:cNvPr>
          <p:cNvSpPr>
            <a:spLocks noGrp="1"/>
          </p:cNvSpPr>
          <p:nvPr>
            <p:ph sz="half" idx="1"/>
          </p:nvPr>
        </p:nvSpPr>
        <p:spPr>
          <a:xfrm>
            <a:off x="628650" y="1369219"/>
            <a:ext cx="3886200" cy="326350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a:extLst>
              <a:ext uri="{FF2B5EF4-FFF2-40B4-BE49-F238E27FC236}">
                <a16:creationId xmlns:a16="http://schemas.microsoft.com/office/drawing/2014/main" id="{223C854C-54C6-41D2-8191-7AD4E2184AFC}"/>
              </a:ext>
            </a:extLst>
          </p:cNvPr>
          <p:cNvSpPr>
            <a:spLocks noGrp="1"/>
          </p:cNvSpPr>
          <p:nvPr>
            <p:ph sz="half" idx="2"/>
          </p:nvPr>
        </p:nvSpPr>
        <p:spPr>
          <a:xfrm>
            <a:off x="4629150" y="1369219"/>
            <a:ext cx="3886200" cy="326350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a:extLst>
              <a:ext uri="{FF2B5EF4-FFF2-40B4-BE49-F238E27FC236}">
                <a16:creationId xmlns:a16="http://schemas.microsoft.com/office/drawing/2014/main" id="{2F5D5619-DD45-408E-A5F4-092A8978A24C}"/>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6" name="Footer Placeholder 5">
            <a:extLst>
              <a:ext uri="{FF2B5EF4-FFF2-40B4-BE49-F238E27FC236}">
                <a16:creationId xmlns:a16="http://schemas.microsoft.com/office/drawing/2014/main" id="{16556B54-95DF-4E0E-AD6F-4267B92AD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632F61-8B3C-4D82-BA05-1652F7869BD4}"/>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2714053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84C7-4F94-4A30-8762-FF90D667C806}"/>
              </a:ext>
            </a:extLst>
          </p:cNvPr>
          <p:cNvSpPr>
            <a:spLocks noGrp="1"/>
          </p:cNvSpPr>
          <p:nvPr>
            <p:ph type="title"/>
          </p:nvPr>
        </p:nvSpPr>
        <p:spPr>
          <a:xfrm>
            <a:off x="629841" y="273844"/>
            <a:ext cx="7886700" cy="994172"/>
          </a:xfrm>
        </p:spPr>
        <p:txBody>
          <a:bodyPr/>
          <a:lstStyle/>
          <a:p>
            <a:r>
              <a:rPr lang="tr-TR"/>
              <a:t>Asıl başlık stilini düzenlemek için tıklayın</a:t>
            </a:r>
            <a:endParaRPr lang="en-US" dirty="0"/>
          </a:p>
        </p:txBody>
      </p:sp>
      <p:sp>
        <p:nvSpPr>
          <p:cNvPr id="3" name="Text Placeholder 2">
            <a:extLst>
              <a:ext uri="{FF2B5EF4-FFF2-40B4-BE49-F238E27FC236}">
                <a16:creationId xmlns:a16="http://schemas.microsoft.com/office/drawing/2014/main" id="{A3802FF5-E4CB-4E9A-AEA9-14C98B78C5CC}"/>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a:extLst>
              <a:ext uri="{FF2B5EF4-FFF2-40B4-BE49-F238E27FC236}">
                <a16:creationId xmlns:a16="http://schemas.microsoft.com/office/drawing/2014/main" id="{6E5033B2-B812-4A31-86C1-7CB2054B4E9A}"/>
              </a:ext>
            </a:extLst>
          </p:cNvPr>
          <p:cNvSpPr>
            <a:spLocks noGrp="1"/>
          </p:cNvSpPr>
          <p:nvPr>
            <p:ph sz="half" idx="2"/>
          </p:nvPr>
        </p:nvSpPr>
        <p:spPr>
          <a:xfrm>
            <a:off x="629842" y="1878806"/>
            <a:ext cx="3868340" cy="276344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a:extLst>
              <a:ext uri="{FF2B5EF4-FFF2-40B4-BE49-F238E27FC236}">
                <a16:creationId xmlns:a16="http://schemas.microsoft.com/office/drawing/2014/main" id="{CC28D2CB-3BB6-4820-AE0F-671B04D5A41F}"/>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a:extLst>
              <a:ext uri="{FF2B5EF4-FFF2-40B4-BE49-F238E27FC236}">
                <a16:creationId xmlns:a16="http://schemas.microsoft.com/office/drawing/2014/main" id="{8744E938-CC7E-4D17-B7D4-3FA17D8A171B}"/>
              </a:ext>
            </a:extLst>
          </p:cNvPr>
          <p:cNvSpPr>
            <a:spLocks noGrp="1"/>
          </p:cNvSpPr>
          <p:nvPr>
            <p:ph sz="quarter" idx="4"/>
          </p:nvPr>
        </p:nvSpPr>
        <p:spPr>
          <a:xfrm>
            <a:off x="4629150" y="1878806"/>
            <a:ext cx="3887391" cy="276344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a:extLst>
              <a:ext uri="{FF2B5EF4-FFF2-40B4-BE49-F238E27FC236}">
                <a16:creationId xmlns:a16="http://schemas.microsoft.com/office/drawing/2014/main" id="{CE65FC8B-0D59-478D-B404-EC7C4D285D55}"/>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8" name="Footer Placeholder 7">
            <a:extLst>
              <a:ext uri="{FF2B5EF4-FFF2-40B4-BE49-F238E27FC236}">
                <a16:creationId xmlns:a16="http://schemas.microsoft.com/office/drawing/2014/main" id="{B229F746-1B04-40BA-B185-9CB0483A9B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1727F7-C64A-42CA-9409-D6BB3229D97C}"/>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1536792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31A63-C28A-4738-BB12-533A5C045C1E}"/>
              </a:ext>
            </a:extLst>
          </p:cNvPr>
          <p:cNvSpPr>
            <a:spLocks noGrp="1"/>
          </p:cNvSpPr>
          <p:nvPr>
            <p:ph type="title"/>
          </p:nvPr>
        </p:nvSpPr>
        <p:spPr/>
        <p:txBody>
          <a:bodyPr/>
          <a:lstStyle/>
          <a:p>
            <a:r>
              <a:rPr lang="tr-TR"/>
              <a:t>Asıl başlık stilini düzenlemek için tıklayın</a:t>
            </a:r>
            <a:endParaRPr lang="en-US"/>
          </a:p>
        </p:txBody>
      </p:sp>
      <p:sp>
        <p:nvSpPr>
          <p:cNvPr id="3" name="Date Placeholder 2">
            <a:extLst>
              <a:ext uri="{FF2B5EF4-FFF2-40B4-BE49-F238E27FC236}">
                <a16:creationId xmlns:a16="http://schemas.microsoft.com/office/drawing/2014/main" id="{842D681B-340D-4CF3-B9F3-B7E21CC40EC0}"/>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4" name="Footer Placeholder 3">
            <a:extLst>
              <a:ext uri="{FF2B5EF4-FFF2-40B4-BE49-F238E27FC236}">
                <a16:creationId xmlns:a16="http://schemas.microsoft.com/office/drawing/2014/main" id="{907C14E4-CC9A-44D3-9849-63EE9228E8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2077DF-85CF-4086-A108-5290D1CA2E4F}"/>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35254193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EF6F97-74C4-440B-B82B-AC7CA35F19D5}"/>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3" name="Footer Placeholder 2">
            <a:extLst>
              <a:ext uri="{FF2B5EF4-FFF2-40B4-BE49-F238E27FC236}">
                <a16:creationId xmlns:a16="http://schemas.microsoft.com/office/drawing/2014/main" id="{EA482F4D-25CC-45A6-80E8-DAB234372C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B4D9C7-9579-423C-9528-CE731B0B8884}"/>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1744355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904F527-0CE6-49E6-95BF-0EAF6138577C}"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604306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A0E70-70F7-46C8-80D6-71BA64F4CAB4}"/>
              </a:ext>
            </a:extLst>
          </p:cNvPr>
          <p:cNvSpPr>
            <a:spLocks noGrp="1"/>
          </p:cNvSpPr>
          <p:nvPr>
            <p:ph type="title"/>
          </p:nvPr>
        </p:nvSpPr>
        <p:spPr>
          <a:xfrm>
            <a:off x="629841" y="342900"/>
            <a:ext cx="2949178" cy="1200150"/>
          </a:xfrm>
        </p:spPr>
        <p:txBody>
          <a:bodyPr anchor="b"/>
          <a:lstStyle>
            <a:lvl1pPr>
              <a:defRPr sz="2400"/>
            </a:lvl1pPr>
          </a:lstStyle>
          <a:p>
            <a:r>
              <a:rPr lang="tr-TR"/>
              <a:t>Asıl başlık stilini düzenlemek için tıklayın</a:t>
            </a:r>
            <a:endParaRPr lang="en-US"/>
          </a:p>
        </p:txBody>
      </p:sp>
      <p:sp>
        <p:nvSpPr>
          <p:cNvPr id="3" name="Content Placeholder 2">
            <a:extLst>
              <a:ext uri="{FF2B5EF4-FFF2-40B4-BE49-F238E27FC236}">
                <a16:creationId xmlns:a16="http://schemas.microsoft.com/office/drawing/2014/main" id="{F3C6C8DE-63FB-4499-A71F-84CFDE3F640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a:extLst>
              <a:ext uri="{FF2B5EF4-FFF2-40B4-BE49-F238E27FC236}">
                <a16:creationId xmlns:a16="http://schemas.microsoft.com/office/drawing/2014/main" id="{85B1DEF9-F24F-4B1D-9882-C4AD5E794AB7}"/>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a:extLst>
              <a:ext uri="{FF2B5EF4-FFF2-40B4-BE49-F238E27FC236}">
                <a16:creationId xmlns:a16="http://schemas.microsoft.com/office/drawing/2014/main" id="{2E616090-D65B-4675-9B81-964843D3BBCD}"/>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6" name="Footer Placeholder 5">
            <a:extLst>
              <a:ext uri="{FF2B5EF4-FFF2-40B4-BE49-F238E27FC236}">
                <a16:creationId xmlns:a16="http://schemas.microsoft.com/office/drawing/2014/main" id="{CFDB380A-C4B1-4362-B22E-E09B4122C6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9C9745-C66E-4DB3-95A7-36D3DC790A62}"/>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10373852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C1371-CA11-4C2E-904F-692C24D0DE40}"/>
              </a:ext>
            </a:extLst>
          </p:cNvPr>
          <p:cNvSpPr>
            <a:spLocks noGrp="1"/>
          </p:cNvSpPr>
          <p:nvPr>
            <p:ph type="title"/>
          </p:nvPr>
        </p:nvSpPr>
        <p:spPr>
          <a:xfrm>
            <a:off x="629841" y="342900"/>
            <a:ext cx="2949178" cy="1200150"/>
          </a:xfrm>
        </p:spPr>
        <p:txBody>
          <a:bodyPr anchor="b"/>
          <a:lstStyle>
            <a:lvl1pPr>
              <a:defRPr sz="2400"/>
            </a:lvl1pPr>
          </a:lstStyle>
          <a:p>
            <a:r>
              <a:rPr lang="tr-TR"/>
              <a:t>Asıl başlık stilini düzenlemek için tıklayın</a:t>
            </a:r>
            <a:endParaRPr lang="en-US"/>
          </a:p>
        </p:txBody>
      </p:sp>
      <p:sp>
        <p:nvSpPr>
          <p:cNvPr id="3" name="Picture Placeholder 2">
            <a:extLst>
              <a:ext uri="{FF2B5EF4-FFF2-40B4-BE49-F238E27FC236}">
                <a16:creationId xmlns:a16="http://schemas.microsoft.com/office/drawing/2014/main" id="{B61BEBA5-C120-4E85-8F73-B32BD9A29DC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a:p>
        </p:txBody>
      </p:sp>
      <p:sp>
        <p:nvSpPr>
          <p:cNvPr id="4" name="Text Placeholder 3">
            <a:extLst>
              <a:ext uri="{FF2B5EF4-FFF2-40B4-BE49-F238E27FC236}">
                <a16:creationId xmlns:a16="http://schemas.microsoft.com/office/drawing/2014/main" id="{BBE6A58A-D54C-44EF-9A05-EB7F6F080DA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a:extLst>
              <a:ext uri="{FF2B5EF4-FFF2-40B4-BE49-F238E27FC236}">
                <a16:creationId xmlns:a16="http://schemas.microsoft.com/office/drawing/2014/main" id="{B7633426-D7E6-4369-9921-F822CC9613A1}"/>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6" name="Footer Placeholder 5">
            <a:extLst>
              <a:ext uri="{FF2B5EF4-FFF2-40B4-BE49-F238E27FC236}">
                <a16:creationId xmlns:a16="http://schemas.microsoft.com/office/drawing/2014/main" id="{FEF0D8C6-4EEE-45B0-844F-75BF5817DD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C36875-FD89-412C-8AE3-058BFFA955AA}"/>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10446881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A2B59-7DD8-4EB3-AE85-CBAD78650581}"/>
              </a:ext>
            </a:extLst>
          </p:cNvPr>
          <p:cNvSpPr>
            <a:spLocks noGrp="1"/>
          </p:cNvSpPr>
          <p:nvPr>
            <p:ph type="title"/>
          </p:nvPr>
        </p:nvSpPr>
        <p:spPr/>
        <p:txBody>
          <a:bodyPr/>
          <a:lstStyle/>
          <a:p>
            <a:r>
              <a:rPr lang="tr-TR"/>
              <a:t>Asıl başlık stilini düzenlemek için tıklayın</a:t>
            </a:r>
            <a:endParaRPr lang="en-US"/>
          </a:p>
        </p:txBody>
      </p:sp>
      <p:sp>
        <p:nvSpPr>
          <p:cNvPr id="3" name="Vertical Text Placeholder 2">
            <a:extLst>
              <a:ext uri="{FF2B5EF4-FFF2-40B4-BE49-F238E27FC236}">
                <a16:creationId xmlns:a16="http://schemas.microsoft.com/office/drawing/2014/main" id="{562BBD37-EEBA-4A1D-82BC-620B048D3F4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id="{A77E74C9-FC9D-4D03-9A16-F5195EE5CC0B}"/>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5" name="Footer Placeholder 4">
            <a:extLst>
              <a:ext uri="{FF2B5EF4-FFF2-40B4-BE49-F238E27FC236}">
                <a16:creationId xmlns:a16="http://schemas.microsoft.com/office/drawing/2014/main" id="{CA741BAD-4765-42E8-B020-8C07F3F96B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EA70F6-8110-4356-85BB-F3D6885FE984}"/>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2722859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CDF6B8-D926-4630-8218-5AC9BB50DE7F}"/>
              </a:ext>
            </a:extLst>
          </p:cNvPr>
          <p:cNvSpPr>
            <a:spLocks noGrp="1"/>
          </p:cNvSpPr>
          <p:nvPr>
            <p:ph type="title" orient="vert"/>
          </p:nvPr>
        </p:nvSpPr>
        <p:spPr>
          <a:xfrm>
            <a:off x="6543675" y="273844"/>
            <a:ext cx="1971675" cy="4358879"/>
          </a:xfrm>
        </p:spPr>
        <p:txBody>
          <a:bodyPr vert="eaVert"/>
          <a:lstStyle/>
          <a:p>
            <a:r>
              <a:rPr lang="tr-TR"/>
              <a:t>Asıl başlık stilini düzenlemek için tıklayın</a:t>
            </a:r>
            <a:endParaRPr lang="en-US"/>
          </a:p>
        </p:txBody>
      </p:sp>
      <p:sp>
        <p:nvSpPr>
          <p:cNvPr id="3" name="Vertical Text Placeholder 2">
            <a:extLst>
              <a:ext uri="{FF2B5EF4-FFF2-40B4-BE49-F238E27FC236}">
                <a16:creationId xmlns:a16="http://schemas.microsoft.com/office/drawing/2014/main" id="{1CD77FEF-FC0D-4028-906A-2419C45DBF4A}"/>
              </a:ext>
            </a:extLst>
          </p:cNvPr>
          <p:cNvSpPr>
            <a:spLocks noGrp="1"/>
          </p:cNvSpPr>
          <p:nvPr>
            <p:ph type="body" orient="vert" idx="1"/>
          </p:nvPr>
        </p:nvSpPr>
        <p:spPr>
          <a:xfrm>
            <a:off x="628650" y="273844"/>
            <a:ext cx="5800725" cy="435887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id="{DE10312E-715D-43BA-AC01-5EEC4FA37C48}"/>
              </a:ext>
            </a:extLst>
          </p:cNvPr>
          <p:cNvSpPr>
            <a:spLocks noGrp="1"/>
          </p:cNvSpPr>
          <p:nvPr>
            <p:ph type="dt" sz="half" idx="10"/>
          </p:nvPr>
        </p:nvSpPr>
        <p:spPr/>
        <p:txBody>
          <a:bodyPr/>
          <a:lstStyle/>
          <a:p>
            <a:fld id="{C9DF0AEE-73C1-4838-9854-2FAE97720296}" type="datetimeFigureOut">
              <a:rPr lang="en-US" smtClean="0"/>
              <a:t>8/4/2026</a:t>
            </a:fld>
            <a:endParaRPr lang="en-US"/>
          </a:p>
        </p:txBody>
      </p:sp>
      <p:sp>
        <p:nvSpPr>
          <p:cNvPr id="5" name="Footer Placeholder 4">
            <a:extLst>
              <a:ext uri="{FF2B5EF4-FFF2-40B4-BE49-F238E27FC236}">
                <a16:creationId xmlns:a16="http://schemas.microsoft.com/office/drawing/2014/main" id="{8569AA95-B89C-496F-86C0-0467666BDA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9DC245-1815-4EDB-BFCC-A943A61038A8}"/>
              </a:ext>
            </a:extLst>
          </p:cNvPr>
          <p:cNvSpPr>
            <a:spLocks noGrp="1"/>
          </p:cNvSpPr>
          <p:nvPr>
            <p:ph type="sldNum" sz="quarter" idx="12"/>
          </p:nvPr>
        </p:nvSpPr>
        <p:spPr/>
        <p:txBody>
          <a:bodyPr/>
          <a:lstStyle/>
          <a:p>
            <a:fld id="{14003A06-B1C5-40F9-8FF8-4FC26579E84F}" type="slidenum">
              <a:rPr lang="en-US" smtClean="0"/>
              <a:t>‹#›</a:t>
            </a:fld>
            <a:endParaRPr lang="en-US"/>
          </a:p>
        </p:txBody>
      </p:sp>
    </p:spTree>
    <p:extLst>
      <p:ext uri="{BB962C8B-B14F-4D97-AF65-F5344CB8AC3E}">
        <p14:creationId xmlns:p14="http://schemas.microsoft.com/office/powerpoint/2010/main" val="13586669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513159" y="514350"/>
            <a:ext cx="6000750" cy="2228851"/>
          </a:xfrm>
        </p:spPr>
        <p:txBody>
          <a:bodyPr anchor="b">
            <a:normAutofit/>
          </a:bodyPr>
          <a:lstStyle>
            <a:lvl1pPr algn="l">
              <a:defRPr sz="36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13159" y="2882900"/>
            <a:ext cx="4800600" cy="1460500"/>
          </a:xfrm>
        </p:spPr>
        <p:txBody>
          <a:bodyPr anchor="t">
            <a:normAutofit/>
          </a:bodyPr>
          <a:lstStyle>
            <a:lvl1pPr marL="0" indent="0" algn="l">
              <a:buNone/>
              <a:defRPr sz="1575">
                <a:solidFill>
                  <a:schemeClr val="bg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C867C0C-6D3C-4167-9AE0-D2C7A0898130}"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6" name="Straight Connector 15"/>
          <p:cNvCxnSpPr/>
          <p:nvPr/>
        </p:nvCxnSpPr>
        <p:spPr>
          <a:xfrm flipH="1">
            <a:off x="6171009" y="6350"/>
            <a:ext cx="2857500" cy="28575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4581128" y="68659"/>
            <a:ext cx="4560491" cy="456049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5426869" y="171450"/>
            <a:ext cx="3714750" cy="371475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501878" y="24209"/>
            <a:ext cx="3639742" cy="363974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884070" y="457201"/>
            <a:ext cx="3257549" cy="325754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1340966"/>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904F527-0CE6-49E6-95BF-0EAF6138577C}"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16406683"/>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13159" y="1504950"/>
            <a:ext cx="6400801" cy="1711200"/>
          </a:xfrm>
        </p:spPr>
        <p:txBody>
          <a:bodyPr anchor="b">
            <a:normAutofit/>
          </a:bodyPr>
          <a:lstStyle>
            <a:lvl1pPr algn="l">
              <a:defRPr sz="27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3160" y="3371850"/>
            <a:ext cx="6400800" cy="112395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03F368C-74B9-4274-9006-6E9F8F55DA5B}"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27673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13159" y="514351"/>
            <a:ext cx="3703241" cy="271145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356100" y="514351"/>
            <a:ext cx="3700859" cy="271145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FFC14C5-61D8-4D25-9624-FE4A772DA615}" type="datetime1">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6993325"/>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29061" y="514350"/>
            <a:ext cx="3487340" cy="432197"/>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p:cNvSpPr>
            <a:spLocks noGrp="1"/>
          </p:cNvSpPr>
          <p:nvPr>
            <p:ph sz="half" idx="2"/>
          </p:nvPr>
        </p:nvSpPr>
        <p:spPr>
          <a:xfrm>
            <a:off x="513159" y="952897"/>
            <a:ext cx="3703241" cy="2272904"/>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559299" y="514350"/>
            <a:ext cx="3498851" cy="432197"/>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p:cNvSpPr>
            <a:spLocks noGrp="1"/>
          </p:cNvSpPr>
          <p:nvPr>
            <p:ph sz="quarter" idx="4"/>
          </p:nvPr>
        </p:nvSpPr>
        <p:spPr>
          <a:xfrm>
            <a:off x="4354909" y="946546"/>
            <a:ext cx="3696891" cy="2272904"/>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DBDABE3-5F7E-4EFF-8BE8-4B0CC7F0C341}" type="datetime1">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3855106"/>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155CAF6-F641-4A80-AE1E-8B25F2CF3360}" type="datetime1">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748958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tr-TR"/>
              <a:t>Asıl başlık stilini düzenlemek için tıklayın</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03F368C-74B9-4274-9006-6E9F8F55DA5B}"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0813416"/>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1C57AB-6CC7-4C1F-9039-6D677407E3FE}" type="datetime1">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27376038"/>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313759" y="514350"/>
            <a:ext cx="2743200" cy="1028700"/>
          </a:xfrm>
        </p:spPr>
        <p:txBody>
          <a:bodyPr anchor="b">
            <a:normAutofit/>
          </a:bodyPr>
          <a:lstStyle>
            <a:lvl1pPr algn="l">
              <a:defRPr sz="1800" b="0"/>
            </a:lvl1pPr>
          </a:lstStyle>
          <a:p>
            <a:r>
              <a:rPr lang="tr-TR"/>
              <a:t>Asıl başlık stilini düzenlemek için tıklayın</a:t>
            </a:r>
            <a:endParaRPr lang="en-US" dirty="0"/>
          </a:p>
        </p:txBody>
      </p:sp>
      <p:sp>
        <p:nvSpPr>
          <p:cNvPr id="3" name="Content Placeholder 2"/>
          <p:cNvSpPr>
            <a:spLocks noGrp="1"/>
          </p:cNvSpPr>
          <p:nvPr>
            <p:ph idx="1"/>
          </p:nvPr>
        </p:nvSpPr>
        <p:spPr>
          <a:xfrm>
            <a:off x="513159" y="514350"/>
            <a:ext cx="4457701" cy="398145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313759" y="1657350"/>
            <a:ext cx="2743200" cy="156845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CE85AEA-FD11-4086-B7B4-2C28128CF9B2}" type="datetime1">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4695911"/>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542109" y="1085850"/>
            <a:ext cx="4514850" cy="857250"/>
          </a:xfrm>
        </p:spPr>
        <p:txBody>
          <a:bodyPr anchor="b">
            <a:normAutofit/>
          </a:bodyPr>
          <a:lstStyle>
            <a:lvl1pPr algn="l">
              <a:defRPr sz="21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741759" y="685800"/>
            <a:ext cx="2460731" cy="3429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simgeye tıklayın</a:t>
            </a:r>
            <a:endParaRPr lang="en-US" dirty="0"/>
          </a:p>
        </p:txBody>
      </p:sp>
      <p:sp>
        <p:nvSpPr>
          <p:cNvPr id="4" name="Text Placeholder 3"/>
          <p:cNvSpPr>
            <a:spLocks noGrp="1"/>
          </p:cNvSpPr>
          <p:nvPr>
            <p:ph type="body" sz="half" idx="2"/>
          </p:nvPr>
        </p:nvSpPr>
        <p:spPr>
          <a:xfrm>
            <a:off x="3542109" y="2082800"/>
            <a:ext cx="4516041" cy="15367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BDD24AF-D9D4-4930-A029-47743CBD3B5D}" type="datetime1">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3731727"/>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514350" y="400050"/>
            <a:ext cx="8114109" cy="234315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a:t>Resim eklemek için simgeye tıklayın</a:t>
            </a:r>
            <a:endParaRPr lang="en-US" dirty="0"/>
          </a:p>
        </p:txBody>
      </p:sp>
      <p:sp>
        <p:nvSpPr>
          <p:cNvPr id="16" name="Text Placeholder 9"/>
          <p:cNvSpPr>
            <a:spLocks noGrp="1"/>
          </p:cNvSpPr>
          <p:nvPr>
            <p:ph type="body" sz="quarter" idx="14"/>
          </p:nvPr>
        </p:nvSpPr>
        <p:spPr>
          <a:xfrm>
            <a:off x="685801" y="2882900"/>
            <a:ext cx="6228158" cy="342900"/>
          </a:xfrm>
        </p:spPr>
        <p:txBody>
          <a:bodyPr anchor="t">
            <a:normAutofit/>
          </a:bodyPr>
          <a:lstStyle>
            <a:lvl1pPr marL="0" indent="0">
              <a:buFontTx/>
              <a:buNone/>
              <a:defRPr sz="12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7503D8B9-F597-434D-AAD9-9D65C6E159A5}" type="datetime1">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3573806"/>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13160" y="514350"/>
            <a:ext cx="7543800" cy="2057400"/>
          </a:xfrm>
        </p:spPr>
        <p:txBody>
          <a:bodyPr anchor="ctr">
            <a:normAutofit/>
          </a:bodyPr>
          <a:lstStyle>
            <a:lvl1pPr algn="l">
              <a:defRPr sz="24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3159" y="3086100"/>
            <a:ext cx="6401991" cy="1409700"/>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503D8B9-F597-434D-AAD9-9D65C6E159A5}"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2235587"/>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059" y="514350"/>
            <a:ext cx="6858001" cy="2057400"/>
          </a:xfrm>
        </p:spPr>
        <p:txBody>
          <a:bodyPr anchor="ctr">
            <a:normAutofit/>
          </a:bodyPr>
          <a:lstStyle>
            <a:lvl1pPr algn="l">
              <a:defRPr sz="24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84659" y="2571750"/>
            <a:ext cx="6400800"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513160" y="3225801"/>
            <a:ext cx="6400800" cy="1263649"/>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503D8B9-F597-434D-AAD9-9D65C6E159A5}"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4" name="TextBox 13"/>
          <p:cNvSpPr txBox="1"/>
          <p:nvPr/>
        </p:nvSpPr>
        <p:spPr>
          <a:xfrm>
            <a:off x="398859" y="609167"/>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714059" y="2076451"/>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3134752494"/>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13159" y="2571750"/>
            <a:ext cx="6400800" cy="1273050"/>
          </a:xfrm>
        </p:spPr>
        <p:txBody>
          <a:bodyPr anchor="b">
            <a:normAutofit/>
          </a:bodyPr>
          <a:lstStyle>
            <a:lvl1pPr algn="l">
              <a:defRPr sz="24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3158" y="3849736"/>
            <a:ext cx="6401993" cy="645300"/>
          </a:xfrm>
        </p:spPr>
        <p:txBody>
          <a:bodyPr anchor="t">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503D8B9-F597-434D-AAD9-9D65C6E159A5}"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3396612"/>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060" y="514350"/>
            <a:ext cx="6858000" cy="2057400"/>
          </a:xfrm>
        </p:spPr>
        <p:txBody>
          <a:bodyPr anchor="ctr">
            <a:normAutofit/>
          </a:bodyPr>
          <a:lstStyle>
            <a:lvl1pPr algn="l">
              <a:defRPr sz="24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13159" y="2946400"/>
            <a:ext cx="6400801" cy="787400"/>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513159" y="3733800"/>
            <a:ext cx="6400801" cy="76200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503D8B9-F597-434D-AAD9-9D65C6E159A5}"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1" name="TextBox 10"/>
          <p:cNvSpPr txBox="1"/>
          <p:nvPr/>
        </p:nvSpPr>
        <p:spPr>
          <a:xfrm>
            <a:off x="398859" y="609167"/>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2" name="TextBox 11"/>
          <p:cNvSpPr txBox="1"/>
          <p:nvPr/>
        </p:nvSpPr>
        <p:spPr>
          <a:xfrm>
            <a:off x="7714059" y="2076451"/>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829458554"/>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13160" y="514350"/>
            <a:ext cx="7543800" cy="20574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13159" y="2946401"/>
            <a:ext cx="6400800" cy="628650"/>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513159" y="3575049"/>
            <a:ext cx="6400801" cy="92075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503D8B9-F597-434D-AAD9-9D65C6E159A5}"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3582310"/>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570B64-C5BA-4FCC-9C2B-83EFF4AFCD23}"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754068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5FFC14C5-61D8-4D25-9624-FE4A772DA615}" type="datetime1">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9142102"/>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3909" y="514350"/>
            <a:ext cx="1543050" cy="3429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4350" y="514350"/>
            <a:ext cx="5867400" cy="398145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C3F1DD3-00F1-4FC8-9815-D0FDB8D2A0CD}" type="datetime1">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956913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a:p>
        </p:txBody>
      </p:sp>
      <p:sp>
        <p:nvSpPr>
          <p:cNvPr id="3" name="Text Placeholder 2"/>
          <p:cNvSpPr>
            <a:spLocks noGrp="1"/>
          </p:cNvSpPr>
          <p:nvPr>
            <p:ph type="body" idx="1"/>
          </p:nvPr>
        </p:nvSpPr>
        <p:spPr>
          <a:xfrm>
            <a:off x="228601" y="767557"/>
            <a:ext cx="2020094" cy="319881"/>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tr-TR"/>
              <a:t>Asıl metin stillerini düzenlemek için tıklayın</a:t>
            </a:r>
          </a:p>
        </p:txBody>
      </p:sp>
      <p:sp>
        <p:nvSpPr>
          <p:cNvPr id="4" name="Content Placeholder 3"/>
          <p:cNvSpPr>
            <a:spLocks noGrp="1"/>
          </p:cNvSpPr>
          <p:nvPr>
            <p:ph sz="half" idx="2"/>
          </p:nvPr>
        </p:nvSpPr>
        <p:spPr>
          <a:xfrm>
            <a:off x="228601"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2322513" y="767557"/>
            <a:ext cx="2020888" cy="319881"/>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tr-TR"/>
              <a:t>Asıl metin stillerini düzenlemek için tıklayın</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FDBDABE3-5F7E-4EFF-8BE8-4B0CC7F0C341}" type="datetime1">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628937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Date Placeholder 2"/>
          <p:cNvSpPr>
            <a:spLocks noGrp="1"/>
          </p:cNvSpPr>
          <p:nvPr>
            <p:ph type="dt" sz="half" idx="10"/>
          </p:nvPr>
        </p:nvSpPr>
        <p:spPr/>
        <p:txBody>
          <a:bodyPr/>
          <a:lstStyle/>
          <a:p>
            <a:fld id="{E155CAF6-F641-4A80-AE1E-8B25F2CF3360}" type="datetime1">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4095649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1C57AB-6CC7-4C1F-9039-6D677407E3FE}" type="datetime1">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96429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tr-TR"/>
              <a:t>Asıl başlık stilini düzenlemek için tıklayın</a:t>
            </a:r>
            <a:endParaRPr lang="en-US"/>
          </a:p>
        </p:txBody>
      </p:sp>
      <p:sp>
        <p:nvSpPr>
          <p:cNvPr id="3" name="Content Placeholder 2"/>
          <p:cNvSpPr>
            <a:spLocks noGrp="1"/>
          </p:cNvSpPr>
          <p:nvPr>
            <p:ph idx="1"/>
          </p:nvPr>
        </p:nvSpPr>
        <p:spPr>
          <a:xfrm>
            <a:off x="1787526" y="136526"/>
            <a:ext cx="2555875" cy="2926556"/>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228600" y="717551"/>
            <a:ext cx="1504157" cy="2345531"/>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CE85AEA-FD11-4086-B7B4-2C28128CF9B2}" type="datetime1">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09052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r>
              <a:rPr lang="tr-TR"/>
              <a:t>Resim eklemek için simgeye tıklayın</a:t>
            </a:r>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BDD24AF-D9D4-4930-A029-47743CBD3B5D}" type="datetime1">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645421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g"/><Relationship Id="rId18" Type="http://schemas.openxmlformats.org/officeDocument/2006/relationships/image" Target="../media/image7.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6.svg"/><Relationship Id="rId2" Type="http://schemas.openxmlformats.org/officeDocument/2006/relationships/slideLayout" Target="../slideLayouts/slideLayout14.xml"/><Relationship Id="rId16"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4.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image" Target="../media/image1.jp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7744" y="507531"/>
            <a:ext cx="4114800" cy="57150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327744" y="1325104"/>
            <a:ext cx="4114800" cy="226298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28600" y="3178176"/>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7503D8B9-F597-434D-AAD9-9D65C6E159A5}" type="datetime1">
              <a:rPr lang="en-US" smtClean="0"/>
              <a:t>8/4/2026</a:t>
            </a:fld>
            <a:endParaRPr lang="en-US"/>
          </a:p>
        </p:txBody>
      </p:sp>
      <p:sp>
        <p:nvSpPr>
          <p:cNvPr id="5" name="Footer Placeholder 4"/>
          <p:cNvSpPr>
            <a:spLocks noGrp="1"/>
          </p:cNvSpPr>
          <p:nvPr>
            <p:ph type="ftr" sz="quarter" idx="3"/>
          </p:nvPr>
        </p:nvSpPr>
        <p:spPr>
          <a:xfrm>
            <a:off x="1562100" y="3178176"/>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6"/>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96909656"/>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lvl1pPr algn="ctr" defTabSz="457223" rtl="0" eaLnBrk="1" latinLnBrk="0" hangingPunct="1">
        <a:spcBef>
          <a:spcPct val="0"/>
        </a:spcBef>
        <a:buNone/>
        <a:defRPr sz="22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171458" indent="-171458" algn="l" defTabSz="457223" rtl="0" eaLnBrk="1" latinLnBrk="0" hangingPunct="1">
        <a:spcBef>
          <a:spcPct val="20000"/>
        </a:spcBef>
        <a:buFont typeface="Arial" pitchFamily="34" charset="0"/>
        <a:buChar char="•"/>
        <a:defRPr sz="1600" kern="1200">
          <a:solidFill>
            <a:schemeClr val="tx1"/>
          </a:solidFill>
          <a:latin typeface="Times New Roman" panose="02020603050405020304" pitchFamily="18" charset="0"/>
          <a:ea typeface="+mn-ea"/>
          <a:cs typeface="Times New Roman" panose="02020603050405020304" pitchFamily="18" charset="0"/>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Times New Roman" panose="02020603050405020304" pitchFamily="18" charset="0"/>
          <a:ea typeface="+mn-ea"/>
          <a:cs typeface="Times New Roman" panose="02020603050405020304" pitchFamily="18" charset="0"/>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Times New Roman" panose="02020603050405020304" pitchFamily="18" charset="0"/>
          <a:ea typeface="+mn-ea"/>
          <a:cs typeface="Times New Roman" panose="02020603050405020304" pitchFamily="18" charset="0"/>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Times New Roman" panose="02020603050405020304" pitchFamily="18" charset="0"/>
          <a:ea typeface="+mn-ea"/>
          <a:cs typeface="Times New Roman" panose="02020603050405020304" pitchFamily="18" charset="0"/>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Times New Roman" panose="02020603050405020304" pitchFamily="18" charset="0"/>
          <a:ea typeface="+mn-ea"/>
          <a:cs typeface="Times New Roman" panose="02020603050405020304" pitchFamily="18" charset="0"/>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5"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8"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2" algn="l" defTabSz="457223"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D53F20-2A5D-49CE-9578-B5832E9974CC}"/>
              </a:ext>
            </a:extLst>
          </p:cNvPr>
          <p:cNvSpPr>
            <a:spLocks noGrp="1"/>
          </p:cNvSpPr>
          <p:nvPr>
            <p:ph type="title"/>
          </p:nvPr>
        </p:nvSpPr>
        <p:spPr>
          <a:xfrm>
            <a:off x="628650" y="801289"/>
            <a:ext cx="7886700" cy="46672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a:extLst>
              <a:ext uri="{FF2B5EF4-FFF2-40B4-BE49-F238E27FC236}">
                <a16:creationId xmlns:a16="http://schemas.microsoft.com/office/drawing/2014/main" id="{FEA6DB2B-5D20-4CC3-91E1-B6ECF885CCEA}"/>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a:extLst>
              <a:ext uri="{FF2B5EF4-FFF2-40B4-BE49-F238E27FC236}">
                <a16:creationId xmlns:a16="http://schemas.microsoft.com/office/drawing/2014/main" id="{B51D183F-A76A-4F7C-8558-6296BEBE00A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9DF0AEE-73C1-4838-9854-2FAE97720296}" type="datetimeFigureOut">
              <a:rPr lang="en-US" smtClean="0"/>
              <a:t>8/4/2026</a:t>
            </a:fld>
            <a:endParaRPr lang="en-US"/>
          </a:p>
        </p:txBody>
      </p:sp>
      <p:sp>
        <p:nvSpPr>
          <p:cNvPr id="5" name="Footer Placeholder 4">
            <a:extLst>
              <a:ext uri="{FF2B5EF4-FFF2-40B4-BE49-F238E27FC236}">
                <a16:creationId xmlns:a16="http://schemas.microsoft.com/office/drawing/2014/main" id="{AFD0578F-61B2-4891-997E-D2BF377FF23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ED2FDB-8E68-439C-99F3-EABB6FB32EE8}"/>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4003A06-B1C5-40F9-8FF8-4FC26579E84F}" type="slidenum">
              <a:rPr lang="en-US" smtClean="0"/>
              <a:t>‹#›</a:t>
            </a:fld>
            <a:endParaRPr lang="en-US"/>
          </a:p>
        </p:txBody>
      </p:sp>
      <p:pic>
        <p:nvPicPr>
          <p:cNvPr id="7" name="Picture 7">
            <a:extLst>
              <a:ext uri="{FF2B5EF4-FFF2-40B4-BE49-F238E27FC236}">
                <a16:creationId xmlns:a16="http://schemas.microsoft.com/office/drawing/2014/main" id="{6F8EB39A-2A26-43FA-ADDB-BDD209230FE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46246" y="273844"/>
            <a:ext cx="613661" cy="61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567FDB2-801E-4263-855F-D84DA4E193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8601" y="200026"/>
            <a:ext cx="816768" cy="466724"/>
          </a:xfrm>
          <a:prstGeom prst="rect">
            <a:avLst/>
          </a:prstGeom>
        </p:spPr>
      </p:pic>
      <p:sp>
        <p:nvSpPr>
          <p:cNvPr id="9" name="Freeform 18">
            <a:extLst>
              <a:ext uri="{FF2B5EF4-FFF2-40B4-BE49-F238E27FC236}">
                <a16:creationId xmlns:a16="http://schemas.microsoft.com/office/drawing/2014/main" id="{A54ADD3C-1FE2-4C42-B98C-A5A5D4C1E035}"/>
              </a:ext>
            </a:extLst>
          </p:cNvPr>
          <p:cNvSpPr/>
          <p:nvPr/>
        </p:nvSpPr>
        <p:spPr>
          <a:xfrm>
            <a:off x="233781" y="4691357"/>
            <a:ext cx="381808" cy="377062"/>
          </a:xfrm>
          <a:custGeom>
            <a:avLst/>
            <a:gdLst/>
            <a:ahLst/>
            <a:cxnLst/>
            <a:rect l="l" t="t" r="r" b="b"/>
            <a:pathLst>
              <a:path w="927650" h="927650">
                <a:moveTo>
                  <a:pt x="0" y="0"/>
                </a:moveTo>
                <a:lnTo>
                  <a:pt x="927650" y="0"/>
                </a:lnTo>
                <a:lnTo>
                  <a:pt x="927650" y="927651"/>
                </a:lnTo>
                <a:lnTo>
                  <a:pt x="0" y="92765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tr-TR" sz="1350"/>
          </a:p>
        </p:txBody>
      </p:sp>
      <p:sp>
        <p:nvSpPr>
          <p:cNvPr id="12" name="TextBox 25">
            <a:extLst>
              <a:ext uri="{FF2B5EF4-FFF2-40B4-BE49-F238E27FC236}">
                <a16:creationId xmlns:a16="http://schemas.microsoft.com/office/drawing/2014/main" id="{9654C991-BB71-4CB0-BB9F-71891FE639DE}"/>
              </a:ext>
            </a:extLst>
          </p:cNvPr>
          <p:cNvSpPr txBox="1"/>
          <p:nvPr/>
        </p:nvSpPr>
        <p:spPr>
          <a:xfrm>
            <a:off x="636985" y="4767263"/>
            <a:ext cx="3160056" cy="271421"/>
          </a:xfrm>
          <a:prstGeom prst="rect">
            <a:avLst/>
          </a:prstGeom>
        </p:spPr>
        <p:txBody>
          <a:bodyPr wrap="square" lIns="0" tIns="0" rIns="0" bIns="0" rtlCol="0" anchor="t">
            <a:spAutoFit/>
          </a:bodyPr>
          <a:lstStyle/>
          <a:p>
            <a:pPr algn="l">
              <a:lnSpc>
                <a:spcPts val="2396"/>
              </a:lnSpc>
            </a:pPr>
            <a:r>
              <a:rPr lang="en-US" sz="1350" dirty="0">
                <a:solidFill>
                  <a:schemeClr val="tx2"/>
                </a:solidFill>
                <a:latin typeface="Times New Roman Semi-Bold"/>
                <a:ea typeface="Times New Roman Semi-Bold"/>
                <a:cs typeface="Times New Roman Semi-Bold"/>
                <a:sym typeface="Times New Roman Semi-Bold"/>
              </a:rPr>
              <a:t>academy.gcl-intl.com</a:t>
            </a:r>
          </a:p>
        </p:txBody>
      </p:sp>
      <p:sp>
        <p:nvSpPr>
          <p:cNvPr id="13" name="TextBox 26">
            <a:extLst>
              <a:ext uri="{FF2B5EF4-FFF2-40B4-BE49-F238E27FC236}">
                <a16:creationId xmlns:a16="http://schemas.microsoft.com/office/drawing/2014/main" id="{D7AAA9B5-B3A5-4432-BA67-667632034997}"/>
              </a:ext>
            </a:extLst>
          </p:cNvPr>
          <p:cNvSpPr txBox="1"/>
          <p:nvPr/>
        </p:nvSpPr>
        <p:spPr>
          <a:xfrm>
            <a:off x="651670" y="4733926"/>
            <a:ext cx="2588747" cy="161711"/>
          </a:xfrm>
          <a:prstGeom prst="rect">
            <a:avLst/>
          </a:prstGeom>
        </p:spPr>
        <p:txBody>
          <a:bodyPr wrap="square" lIns="0" tIns="0" rIns="0" bIns="0" rtlCol="0" anchor="t">
            <a:spAutoFit/>
          </a:bodyPr>
          <a:lstStyle/>
          <a:p>
            <a:pPr algn="l">
              <a:lnSpc>
                <a:spcPts val="1391"/>
              </a:lnSpc>
            </a:pPr>
            <a:r>
              <a:rPr lang="en-US" sz="900" dirty="0">
                <a:solidFill>
                  <a:schemeClr val="tx2"/>
                </a:solidFill>
                <a:latin typeface="Times New Roman"/>
                <a:ea typeface="Times New Roman"/>
                <a:cs typeface="Times New Roman"/>
                <a:sym typeface="Times New Roman"/>
              </a:rPr>
              <a:t>Visit Our Website</a:t>
            </a:r>
          </a:p>
        </p:txBody>
      </p:sp>
      <p:sp>
        <p:nvSpPr>
          <p:cNvPr id="14" name="TextBox 13">
            <a:extLst>
              <a:ext uri="{FF2B5EF4-FFF2-40B4-BE49-F238E27FC236}">
                <a16:creationId xmlns:a16="http://schemas.microsoft.com/office/drawing/2014/main" id="{1BEAD986-917F-486C-8E33-36BCDEE9389A}"/>
              </a:ext>
            </a:extLst>
          </p:cNvPr>
          <p:cNvSpPr txBox="1"/>
          <p:nvPr/>
        </p:nvSpPr>
        <p:spPr>
          <a:xfrm>
            <a:off x="2675169" y="4385732"/>
            <a:ext cx="3791282" cy="1479379"/>
          </a:xfrm>
          <a:prstGeom prst="rect">
            <a:avLst/>
          </a:prstGeom>
          <a:noFill/>
        </p:spPr>
        <p:txBody>
          <a:bodyPr wrap="square">
            <a:spAutoFit/>
          </a:bodyPr>
          <a:lstStyle/>
          <a:p>
            <a:pPr>
              <a:lnSpc>
                <a:spcPts val="6053"/>
              </a:lnSpc>
            </a:pPr>
            <a:r>
              <a:rPr lang="en-US" sz="600" dirty="0">
                <a:solidFill>
                  <a:schemeClr val="tx2">
                    <a:lumMod val="50000"/>
                    <a:lumOff val="50000"/>
                  </a:schemeClr>
                </a:solidFill>
                <a:latin typeface="Times New Roman"/>
                <a:ea typeface="Times New Roman"/>
                <a:cs typeface="Times New Roman"/>
                <a:sym typeface="Times New Roman"/>
              </a:rPr>
              <a:t>©All credit/copyright of the content and course is owned by GCL, duplication and other unethical activity is prohibited</a:t>
            </a:r>
          </a:p>
        </p:txBody>
      </p:sp>
      <p:pic>
        <p:nvPicPr>
          <p:cNvPr id="15" name="Picture 14">
            <a:extLst>
              <a:ext uri="{FF2B5EF4-FFF2-40B4-BE49-F238E27FC236}">
                <a16:creationId xmlns:a16="http://schemas.microsoft.com/office/drawing/2014/main" id="{8A59D17E-945C-485E-A1B6-E62765BA7048}"/>
              </a:ext>
            </a:extLst>
          </p:cNvPr>
          <p:cNvPicPr>
            <a:picLocks noChangeAspect="1"/>
          </p:cNvPicPr>
          <p:nvPr/>
        </p:nvPicPr>
        <p:blipFill>
          <a:blip r:embed="rId18" cstate="print">
            <a:alphaModFix amt="5000"/>
            <a:extLst>
              <a:ext uri="{28A0092B-C50C-407E-A947-70E740481C1C}">
                <a14:useLocalDpi xmlns:a14="http://schemas.microsoft.com/office/drawing/2010/main" val="0"/>
              </a:ext>
            </a:extLst>
          </a:blip>
          <a:stretch>
            <a:fillRect/>
          </a:stretch>
        </p:blipFill>
        <p:spPr>
          <a:xfrm>
            <a:off x="2378614" y="1981796"/>
            <a:ext cx="4384392" cy="1019175"/>
          </a:xfrm>
          <a:prstGeom prst="rect">
            <a:avLst/>
          </a:prstGeom>
        </p:spPr>
      </p:pic>
    </p:spTree>
    <p:extLst>
      <p:ext uri="{BB962C8B-B14F-4D97-AF65-F5344CB8AC3E}">
        <p14:creationId xmlns:p14="http://schemas.microsoft.com/office/powerpoint/2010/main" val="243567434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685800" rtl="0" eaLnBrk="1" latinLnBrk="0" hangingPunct="1">
        <a:lnSpc>
          <a:spcPct val="90000"/>
        </a:lnSpc>
        <a:spcBef>
          <a:spcPct val="0"/>
        </a:spcBef>
        <a:buNone/>
        <a:defRPr sz="330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Times New Roman" panose="02020603050405020304" pitchFamily="18" charset="0"/>
          <a:ea typeface="+mn-ea"/>
          <a:cs typeface="Times New Roman" panose="02020603050405020304" pitchFamily="18"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imes New Roman" panose="02020603050405020304" pitchFamily="18" charset="0"/>
          <a:ea typeface="+mn-ea"/>
          <a:cs typeface="Times New Roman" panose="02020603050405020304" pitchFamily="18"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Times New Roman" panose="02020603050405020304" pitchFamily="18" charset="0"/>
          <a:ea typeface="+mn-ea"/>
          <a:cs typeface="Times New Roman" panose="02020603050405020304" pitchFamily="18"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6905227" y="2222500"/>
            <a:ext cx="2236394" cy="2406650"/>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13159" y="3365499"/>
            <a:ext cx="6400800" cy="11303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13159" y="514351"/>
            <a:ext cx="6400800" cy="2711450"/>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28309" y="4629150"/>
            <a:ext cx="1200150" cy="273844"/>
          </a:xfrm>
          <a:prstGeom prst="rect">
            <a:avLst/>
          </a:prstGeom>
        </p:spPr>
        <p:txBody>
          <a:bodyPr vert="horz" lIns="91440" tIns="45720" rIns="91440" bIns="45720" rtlCol="0" anchor="t"/>
          <a:lstStyle>
            <a:lvl1pPr algn="r">
              <a:defRPr sz="750" b="0" i="0">
                <a:solidFill>
                  <a:schemeClr val="bg2">
                    <a:lumMod val="50000"/>
                  </a:schemeClr>
                </a:solidFill>
                <a:effectLst/>
                <a:latin typeface="+mn-lt"/>
              </a:defRPr>
            </a:lvl1pPr>
          </a:lstStyle>
          <a:p>
            <a:fld id="{7503D8B9-F597-434D-AAD9-9D65C6E159A5}" type="datetime1">
              <a:rPr lang="en-US" smtClean="0"/>
              <a:t>8/4/2026</a:t>
            </a:fld>
            <a:endParaRPr lang="en-US"/>
          </a:p>
        </p:txBody>
      </p:sp>
      <p:sp>
        <p:nvSpPr>
          <p:cNvPr id="5" name="Footer Placeholder 4"/>
          <p:cNvSpPr>
            <a:spLocks noGrp="1"/>
          </p:cNvSpPr>
          <p:nvPr>
            <p:ph type="ftr" sz="quarter" idx="3"/>
          </p:nvPr>
        </p:nvSpPr>
        <p:spPr>
          <a:xfrm>
            <a:off x="513159" y="4629150"/>
            <a:ext cx="5657850" cy="273844"/>
          </a:xfrm>
          <a:prstGeom prst="rect">
            <a:avLst/>
          </a:prstGeom>
        </p:spPr>
        <p:txBody>
          <a:bodyPr vert="horz" lIns="91440" tIns="45720" rIns="91440" bIns="45720" rtlCol="0" anchor="t"/>
          <a:lstStyle>
            <a:lvl1pPr algn="l">
              <a:defRPr sz="75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2400" y="4183857"/>
            <a:ext cx="856684" cy="502444"/>
          </a:xfrm>
          <a:prstGeom prst="rect">
            <a:avLst/>
          </a:prstGeom>
        </p:spPr>
        <p:txBody>
          <a:bodyPr vert="horz" lIns="91440" tIns="45720" rIns="91440" bIns="45720" rtlCol="0" anchor="b"/>
          <a:lstStyle>
            <a:lvl1pPr algn="r">
              <a:defRPr sz="2400" b="0" i="0">
                <a:solidFill>
                  <a:schemeClr val="bg2">
                    <a:lumMod val="50000"/>
                  </a:schemeClr>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05935336"/>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Lst>
  <p:hf sldNum="0" hdr="0" ftr="0" dt="0"/>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500" kern="1200" cap="none">
          <a:solidFill>
            <a:schemeClr val="bg2">
              <a:lumMod val="7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350" kern="1200" cap="none">
          <a:solidFill>
            <a:schemeClr val="bg2">
              <a:lumMod val="7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200" kern="1200" cap="none">
          <a:solidFill>
            <a:schemeClr val="bg2">
              <a:lumMod val="7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2E5823-5F02-4EEF-933F-B7455A678540}"/>
              </a:ext>
            </a:extLst>
          </p:cNvPr>
          <p:cNvPicPr>
            <a:picLocks noChangeAspect="1"/>
          </p:cNvPicPr>
          <p:nvPr/>
        </p:nvPicPr>
        <p:blipFill rotWithShape="1">
          <a:blip r:embed="rId2">
            <a:extLst>
              <a:ext uri="{28A0092B-C50C-407E-A947-70E740481C1C}">
                <a14:useLocalDpi xmlns:a14="http://schemas.microsoft.com/office/drawing/2010/main" val="0"/>
              </a:ext>
            </a:extLst>
          </a:blip>
          <a:srcRect l="3346" r="7500"/>
          <a:stretch/>
        </p:blipFill>
        <p:spPr>
          <a:xfrm>
            <a:off x="2600922" y="407330"/>
            <a:ext cx="6525760" cy="2728619"/>
          </a:xfrm>
          <a:prstGeom prst="rect">
            <a:avLst/>
          </a:prstGeom>
        </p:spPr>
      </p:pic>
      <p:sp>
        <p:nvSpPr>
          <p:cNvPr id="8" name="AutoShape 5">
            <a:extLst>
              <a:ext uri="{FF2B5EF4-FFF2-40B4-BE49-F238E27FC236}">
                <a16:creationId xmlns:a16="http://schemas.microsoft.com/office/drawing/2014/main" id="{797AC9A2-FC6D-45CF-AD1D-0856B059E79D}"/>
              </a:ext>
            </a:extLst>
          </p:cNvPr>
          <p:cNvSpPr/>
          <p:nvPr/>
        </p:nvSpPr>
        <p:spPr>
          <a:xfrm>
            <a:off x="-17317" y="3652314"/>
            <a:ext cx="9143999" cy="1525562"/>
          </a:xfrm>
          <a:prstGeom prst="rect">
            <a:avLst/>
          </a:prstGeom>
          <a:solidFill>
            <a:srgbClr val="304985"/>
          </a:solidFill>
          <a:ln>
            <a:noFill/>
          </a:ln>
          <a:effectLst/>
        </p:spPr>
        <p:txBody>
          <a:bodyPr/>
          <a:lstStyle/>
          <a:p>
            <a:r>
              <a:rPr lang="en-US" sz="1350" dirty="0">
                <a:solidFill>
                  <a:srgbClr val="001F5F"/>
                </a:solidFill>
                <a:cs typeface="Calibri"/>
              </a:rPr>
              <a:t>                                                                                                            </a:t>
            </a:r>
            <a:endParaRPr lang="en-US" sz="2700" dirty="0"/>
          </a:p>
        </p:txBody>
      </p:sp>
      <p:pic>
        <p:nvPicPr>
          <p:cNvPr id="9" name="Picture 9"/>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14350" y="1634682"/>
            <a:ext cx="3017098" cy="2994469"/>
          </a:xfrm>
          <a:prstGeom prst="rect">
            <a:avLst/>
          </a:prstGeom>
          <a:ln>
            <a:noFill/>
          </a:ln>
          <a:effectLst>
            <a:outerShdw blurRad="149987" dist="250190" dir="8460000" algn="ctr">
              <a:srgbClr val="000000">
                <a:alpha val="28000"/>
              </a:srgbClr>
            </a:outerShdw>
          </a:effectLst>
        </p:spPr>
      </p:pic>
      <p:pic>
        <p:nvPicPr>
          <p:cNvPr id="10" name="Picture 10"/>
          <p:cNvPicPr>
            <a:picLocks noGrp="1" noRot="1" noChangeAspect="1" noMove="1" noResize="1" noEditPoints="1" noAdjustHandles="1" noChangeArrowheads="1" noChangeShapeType="1" noCrop="1"/>
          </p:cNvPicPr>
          <p:nvPr/>
        </p:nvPicPr>
        <p:blipFill>
          <a:blip r:embed="rId5"/>
          <a:srcRect/>
          <a:stretch>
            <a:fillRect/>
          </a:stretch>
        </p:blipFill>
        <p:spPr>
          <a:xfrm>
            <a:off x="820445" y="1918598"/>
            <a:ext cx="2404909" cy="2404909"/>
          </a:xfrm>
          <a:prstGeom prst="rect">
            <a:avLst/>
          </a:prstGeom>
          <a:ln>
            <a:noFill/>
          </a:ln>
          <a:effectLst>
            <a:outerShdw blurRad="149987" dist="250190" dir="8460000" algn="ctr">
              <a:srgbClr val="000000">
                <a:alpha val="28000"/>
              </a:srgbClr>
            </a:outerShdw>
          </a:effectLst>
        </p:spPr>
      </p:pic>
      <p:sp>
        <p:nvSpPr>
          <p:cNvPr id="30" name="TextBox 11">
            <a:extLst>
              <a:ext uri="{FF2B5EF4-FFF2-40B4-BE49-F238E27FC236}">
                <a16:creationId xmlns:a16="http://schemas.microsoft.com/office/drawing/2014/main" id="{8808EA89-0FA8-4849-8C05-7EC32E876A76}"/>
              </a:ext>
            </a:extLst>
          </p:cNvPr>
          <p:cNvSpPr txBox="1"/>
          <p:nvPr/>
        </p:nvSpPr>
        <p:spPr>
          <a:xfrm>
            <a:off x="5851868" y="4620753"/>
            <a:ext cx="3219075" cy="161583"/>
          </a:xfrm>
          <a:prstGeom prst="rect">
            <a:avLst/>
          </a:prstGeom>
          <a:effectLst>
            <a:outerShdw blurRad="50800" dist="38100" dir="16200000" rotWithShape="0">
              <a:prstClr val="black">
                <a:alpha val="40000"/>
              </a:prstClr>
            </a:outerShdw>
          </a:effectLst>
        </p:spPr>
        <p:txBody>
          <a:bodyPr wrap="square" lIns="0" tIns="0" rIns="0" bIns="0" rtlCol="0" anchor="t">
            <a:spAutoFit/>
          </a:bodyPr>
          <a:lstStyle/>
          <a:p>
            <a:pPr algn="ctr" defTabSz="457223">
              <a:defRPr/>
            </a:pPr>
            <a:r>
              <a:rPr lang="en-US" sz="1050" dirty="0">
                <a:latin typeface="Cambria" panose="02040503050406030204" pitchFamily="18" charset="0"/>
                <a:ea typeface="Cambria" panose="02040503050406030204" pitchFamily="18" charset="0"/>
                <a:cs typeface="Times New Roman" panose="02020603050405020304" pitchFamily="18" charset="0"/>
              </a:rPr>
              <a:t>Trainer : Dr.Mahendran Rajendran</a:t>
            </a:r>
            <a:endParaRPr lang="en-US" sz="1050" dirty="0">
              <a:latin typeface="Cambria" panose="02040503050406030204" pitchFamily="18" charset="0"/>
              <a:ea typeface="Cambria" panose="02040503050406030204" pitchFamily="18" charset="0"/>
              <a:cs typeface="Times New Roman" panose="02020603050405020304" pitchFamily="18" charset="0"/>
              <a:sym typeface="Times New Roman Medium"/>
            </a:endParaRPr>
          </a:p>
        </p:txBody>
      </p:sp>
      <p:sp>
        <p:nvSpPr>
          <p:cNvPr id="31" name="TextBox 10">
            <a:extLst>
              <a:ext uri="{FF2B5EF4-FFF2-40B4-BE49-F238E27FC236}">
                <a16:creationId xmlns:a16="http://schemas.microsoft.com/office/drawing/2014/main" id="{22A741E9-36BD-467A-9DB4-E132BF0F7903}"/>
              </a:ext>
            </a:extLst>
          </p:cNvPr>
          <p:cNvSpPr txBox="1"/>
          <p:nvPr/>
        </p:nvSpPr>
        <p:spPr>
          <a:xfrm>
            <a:off x="6048807" y="4855214"/>
            <a:ext cx="3124757" cy="161583"/>
          </a:xfrm>
          <a:prstGeom prst="rect">
            <a:avLst/>
          </a:prstGeom>
          <a:effectLst>
            <a:outerShdw blurRad="50800" dist="38100" dir="13500000" algn="br" rotWithShape="0">
              <a:prstClr val="black">
                <a:alpha val="40000"/>
              </a:prstClr>
            </a:outerShdw>
          </a:effectLst>
        </p:spPr>
        <p:txBody>
          <a:bodyPr wrap="square" lIns="0" tIns="0" rIns="0" bIns="0" rtlCol="0" anchor="t">
            <a:spAutoFit/>
          </a:bodyPr>
          <a:lstStyle/>
          <a:p>
            <a:pPr algn="ctr" defTabSz="457223">
              <a:defRPr/>
            </a:pPr>
            <a:r>
              <a:rPr lang="en-US" sz="1050" dirty="0">
                <a:solidFill>
                  <a:prstClr val="white"/>
                </a:solidFill>
                <a:latin typeface="Cambria" panose="02040503050406030204" pitchFamily="18" charset="0"/>
                <a:ea typeface="Cambria" panose="02040503050406030204" pitchFamily="18" charset="0"/>
                <a:cs typeface="Times New Roman"/>
                <a:sym typeface="Times New Roman"/>
              </a:rPr>
              <a:t>Serving 50 Countries across 5 Continents Since 1995 </a:t>
            </a:r>
          </a:p>
        </p:txBody>
      </p:sp>
      <p:pic>
        <p:nvPicPr>
          <p:cNvPr id="12" name="Picture 11">
            <a:extLst>
              <a:ext uri="{FF2B5EF4-FFF2-40B4-BE49-F238E27FC236}">
                <a16:creationId xmlns:a16="http://schemas.microsoft.com/office/drawing/2014/main" id="{A2120563-A0F5-4F70-B288-60944F0B51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6300" y="610016"/>
            <a:ext cx="2057400" cy="478254"/>
          </a:xfrm>
          <a:prstGeom prst="rect">
            <a:avLst/>
          </a:prstGeom>
        </p:spPr>
      </p:pic>
      <p:sp>
        <p:nvSpPr>
          <p:cNvPr id="13" name="TextBox 17">
            <a:extLst>
              <a:ext uri="{FF2B5EF4-FFF2-40B4-BE49-F238E27FC236}">
                <a16:creationId xmlns:a16="http://schemas.microsoft.com/office/drawing/2014/main" id="{8F8EEBF9-F781-44B1-A772-3CE96E8766BD}"/>
              </a:ext>
            </a:extLst>
          </p:cNvPr>
          <p:cNvSpPr txBox="1"/>
          <p:nvPr/>
        </p:nvSpPr>
        <p:spPr>
          <a:xfrm>
            <a:off x="3148900" y="4231359"/>
            <a:ext cx="4949409" cy="369332"/>
          </a:xfrm>
          <a:prstGeom prst="rect">
            <a:avLst/>
          </a:prstGeom>
          <a:effectLst>
            <a:outerShdw blurRad="50800" dist="38100" dir="13500000" algn="br" rotWithShape="0">
              <a:prstClr val="black">
                <a:alpha val="40000"/>
              </a:prstClr>
            </a:outerShdw>
          </a:effectLst>
        </p:spPr>
        <p:txBody>
          <a:bodyPr wrap="square" lIns="0" tIns="0" rIns="0" bIns="0" rtlCol="0" anchor="t">
            <a:spAutoFit/>
          </a:bodyPr>
          <a:lstStyle/>
          <a:p>
            <a:pPr algn="ctr"/>
            <a:r>
              <a:rPr lang="en-US" sz="1200" b="1" dirty="0">
                <a:solidFill>
                  <a:srgbClr val="FFFF00"/>
                </a:solidFill>
              </a:rPr>
              <a:t>A presentation on professional awareness for all ISO/FSMS auditors In accordance with ISO 19011:2026 standards</a:t>
            </a:r>
            <a:endParaRPr lang="en-US" sz="1200" b="1" dirty="0">
              <a:solidFill>
                <a:srgbClr val="FFFF00"/>
              </a:solidFill>
              <a:latin typeface="Cambria" panose="02040503050406030204" pitchFamily="18" charset="0"/>
              <a:ea typeface="Cambria" panose="02040503050406030204" pitchFamily="18" charset="0"/>
            </a:endParaRPr>
          </a:p>
        </p:txBody>
      </p:sp>
      <p:sp>
        <p:nvSpPr>
          <p:cNvPr id="2" name="TextBox 1">
            <a:extLst>
              <a:ext uri="{FF2B5EF4-FFF2-40B4-BE49-F238E27FC236}">
                <a16:creationId xmlns:a16="http://schemas.microsoft.com/office/drawing/2014/main" id="{6A6315A9-DCB5-4809-8A4B-2AD32C59FA1B}"/>
              </a:ext>
            </a:extLst>
          </p:cNvPr>
          <p:cNvSpPr txBox="1"/>
          <p:nvPr/>
        </p:nvSpPr>
        <p:spPr>
          <a:xfrm>
            <a:off x="3148900" y="3627535"/>
            <a:ext cx="5539496" cy="646331"/>
          </a:xfrm>
          <a:prstGeom prst="rect">
            <a:avLst/>
          </a:prstGeom>
          <a:noFill/>
        </p:spPr>
        <p:txBody>
          <a:bodyPr wrap="square" rtlCol="0">
            <a:spAutoFit/>
          </a:bodyPr>
          <a:lstStyle/>
          <a:p>
            <a:pPr algn="ctr"/>
            <a:r>
              <a:rPr lang="en-US" b="1" dirty="0">
                <a:solidFill>
                  <a:srgbClr val="FFFFFF"/>
                </a:solidFill>
                <a:latin typeface="Cambria" pitchFamily="34" charset="0"/>
                <a:ea typeface="Cambria" pitchFamily="34" charset="-122"/>
                <a:cs typeface="Cambria" pitchFamily="34" charset="-120"/>
              </a:rPr>
              <a:t>Awareness on ISO </a:t>
            </a:r>
            <a:r>
              <a:rPr lang="en-US" b="1" dirty="0">
                <a:solidFill>
                  <a:srgbClr val="FFFFFF"/>
                </a:solidFill>
                <a:latin typeface="Cambria" pitchFamily="34" charset="0"/>
                <a:ea typeface="Cambria" pitchFamily="34" charset="-122"/>
              </a:rPr>
              <a:t>19011:2026-Guidelines for Auditing Management Systems</a:t>
            </a:r>
            <a:r>
              <a:rPr lang="en-US" dirty="0"/>
              <a:t>  </a:t>
            </a:r>
          </a:p>
        </p:txBody>
      </p:sp>
    </p:spTree>
    <p:extLst>
      <p:ext uri="{BB962C8B-B14F-4D97-AF65-F5344CB8AC3E}">
        <p14:creationId xmlns:p14="http://schemas.microsoft.com/office/powerpoint/2010/main" val="1768626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400" b="1" dirty="0">
                <a:solidFill>
                  <a:schemeClr val="accent6">
                    <a:lumMod val="50000"/>
                  </a:schemeClr>
                </a:solidFill>
              </a:rPr>
              <a:t>Training Objectives</a:t>
            </a:r>
          </a:p>
        </p:txBody>
      </p:sp>
      <p:sp>
        <p:nvSpPr>
          <p:cNvPr id="3" name="Content Placeholder 2"/>
          <p:cNvSpPr>
            <a:spLocks noGrp="1"/>
          </p:cNvSpPr>
          <p:nvPr>
            <p:ph idx="1"/>
          </p:nvPr>
        </p:nvSpPr>
        <p:spPr>
          <a:xfrm>
            <a:off x="1070188" y="1325104"/>
            <a:ext cx="7220372" cy="2942096"/>
          </a:xfrm>
        </p:spPr>
        <p:txBody>
          <a:bodyPr>
            <a:normAutofit lnSpcReduction="10000"/>
          </a:bodyPr>
          <a:lstStyle/>
          <a:p>
            <a:pPr>
              <a:lnSpc>
                <a:spcPct val="150000"/>
              </a:lnSpc>
              <a:buFont typeface="Wingdings" panose="05000000000000000000" pitchFamily="2" charset="2"/>
              <a:buChar char="Ø"/>
              <a:defRPr sz="2000"/>
            </a:pPr>
            <a:r>
              <a:rPr sz="2400" dirty="0">
                <a:solidFill>
                  <a:srgbClr val="0070C0"/>
                </a:solidFill>
              </a:rPr>
              <a:t>Understand ISO 19011:2026 requirements</a:t>
            </a:r>
          </a:p>
          <a:p>
            <a:pPr>
              <a:lnSpc>
                <a:spcPct val="150000"/>
              </a:lnSpc>
              <a:buFont typeface="Wingdings" panose="05000000000000000000" pitchFamily="2" charset="2"/>
              <a:buChar char="Ø"/>
              <a:defRPr sz="2000"/>
            </a:pPr>
            <a:r>
              <a:rPr sz="2400" dirty="0">
                <a:solidFill>
                  <a:srgbClr val="0070C0"/>
                </a:solidFill>
              </a:rPr>
              <a:t>Learn auditing principles and methods</a:t>
            </a:r>
          </a:p>
          <a:p>
            <a:pPr>
              <a:lnSpc>
                <a:spcPct val="150000"/>
              </a:lnSpc>
              <a:buFont typeface="Wingdings" panose="05000000000000000000" pitchFamily="2" charset="2"/>
              <a:buChar char="Ø"/>
              <a:defRPr sz="2000"/>
            </a:pPr>
            <a:r>
              <a:rPr sz="2400" dirty="0">
                <a:solidFill>
                  <a:srgbClr val="0070C0"/>
                </a:solidFill>
              </a:rPr>
              <a:t>Understand audit programme management</a:t>
            </a:r>
          </a:p>
          <a:p>
            <a:pPr>
              <a:lnSpc>
                <a:spcPct val="150000"/>
              </a:lnSpc>
              <a:buFont typeface="Wingdings" panose="05000000000000000000" pitchFamily="2" charset="2"/>
              <a:buChar char="Ø"/>
              <a:defRPr sz="2000"/>
            </a:pPr>
            <a:r>
              <a:rPr sz="2400" dirty="0">
                <a:solidFill>
                  <a:srgbClr val="0070C0"/>
                </a:solidFill>
              </a:rPr>
              <a:t>Develop practical auditor competence</a:t>
            </a:r>
          </a:p>
          <a:p>
            <a:pPr>
              <a:lnSpc>
                <a:spcPct val="150000"/>
              </a:lnSpc>
              <a:buFont typeface="Wingdings" panose="05000000000000000000" pitchFamily="2" charset="2"/>
              <a:buChar char="Ø"/>
              <a:defRPr sz="2000"/>
            </a:pPr>
            <a:r>
              <a:rPr sz="2400" dirty="0">
                <a:solidFill>
                  <a:srgbClr val="0070C0"/>
                </a:solidFill>
              </a:rPr>
              <a:t>Apply risk-based auditing effectively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184" y="311105"/>
            <a:ext cx="4114800" cy="571500"/>
          </a:xfrm>
        </p:spPr>
        <p:txBody>
          <a:bodyPr>
            <a:normAutofit/>
          </a:bodyPr>
          <a:lstStyle/>
          <a:p>
            <a:r>
              <a:rPr sz="2800" b="1" dirty="0">
                <a:solidFill>
                  <a:schemeClr val="accent6">
                    <a:lumMod val="50000"/>
                  </a:schemeClr>
                </a:solidFill>
              </a:rPr>
              <a:t>Agenda</a:t>
            </a:r>
          </a:p>
        </p:txBody>
      </p:sp>
      <p:sp>
        <p:nvSpPr>
          <p:cNvPr id="3" name="Content Placeholder 2"/>
          <p:cNvSpPr>
            <a:spLocks noGrp="1"/>
          </p:cNvSpPr>
          <p:nvPr>
            <p:ph idx="1"/>
          </p:nvPr>
        </p:nvSpPr>
        <p:spPr>
          <a:xfrm>
            <a:off x="1943947" y="1209956"/>
            <a:ext cx="6116320" cy="3118203"/>
          </a:xfrm>
        </p:spPr>
        <p:txBody>
          <a:bodyPr>
            <a:noAutofit/>
          </a:bodyPr>
          <a:lstStyle/>
          <a:p>
            <a:pPr>
              <a:defRPr sz="2000"/>
            </a:pPr>
            <a:r>
              <a:rPr sz="2400" dirty="0">
                <a:solidFill>
                  <a:srgbClr val="0070C0"/>
                </a:solidFill>
              </a:rPr>
              <a:t>Clause 1 – Scope</a:t>
            </a:r>
          </a:p>
          <a:p>
            <a:pPr>
              <a:defRPr sz="2000"/>
            </a:pPr>
            <a:r>
              <a:rPr sz="2400" dirty="0">
                <a:solidFill>
                  <a:srgbClr val="0070C0"/>
                </a:solidFill>
              </a:rPr>
              <a:t>Clause 2 – Normative References</a:t>
            </a:r>
          </a:p>
          <a:p>
            <a:pPr>
              <a:defRPr sz="2000"/>
            </a:pPr>
            <a:r>
              <a:rPr sz="2400" dirty="0">
                <a:solidFill>
                  <a:srgbClr val="0070C0"/>
                </a:solidFill>
              </a:rPr>
              <a:t>Clause 3 – Terms &amp; Definitions</a:t>
            </a:r>
          </a:p>
          <a:p>
            <a:pPr>
              <a:defRPr sz="2000"/>
            </a:pPr>
            <a:r>
              <a:rPr sz="2400" dirty="0">
                <a:solidFill>
                  <a:srgbClr val="0070C0"/>
                </a:solidFill>
              </a:rPr>
              <a:t>Clause 4 – Principles of Auditing</a:t>
            </a:r>
          </a:p>
          <a:p>
            <a:pPr>
              <a:defRPr sz="2000"/>
            </a:pPr>
            <a:r>
              <a:rPr sz="2400" dirty="0">
                <a:solidFill>
                  <a:srgbClr val="0070C0"/>
                </a:solidFill>
              </a:rPr>
              <a:t>Clause 5 – Managing an Audit Programme</a:t>
            </a:r>
          </a:p>
          <a:p>
            <a:pPr>
              <a:defRPr sz="2000"/>
            </a:pPr>
            <a:r>
              <a:rPr sz="2400" dirty="0">
                <a:solidFill>
                  <a:srgbClr val="0070C0"/>
                </a:solidFill>
              </a:rPr>
              <a:t>Clause 6 – Conducting an Audit</a:t>
            </a:r>
          </a:p>
          <a:p>
            <a:pPr>
              <a:defRPr sz="2000"/>
            </a:pPr>
            <a:r>
              <a:rPr sz="2400" dirty="0">
                <a:solidFill>
                  <a:srgbClr val="0070C0"/>
                </a:solidFill>
              </a:rPr>
              <a:t>Clause 7 – Auditor Competence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8410" y="412705"/>
            <a:ext cx="4114800" cy="571500"/>
          </a:xfrm>
        </p:spPr>
        <p:txBody>
          <a:bodyPr>
            <a:normAutofit/>
          </a:bodyPr>
          <a:lstStyle/>
          <a:p>
            <a:r>
              <a:rPr sz="2800" b="1" dirty="0">
                <a:solidFill>
                  <a:schemeClr val="accent6">
                    <a:lumMod val="50000"/>
                  </a:schemeClr>
                </a:solidFill>
              </a:rPr>
              <a:t>Clause 1 – Scope</a:t>
            </a:r>
          </a:p>
        </p:txBody>
      </p:sp>
      <p:sp>
        <p:nvSpPr>
          <p:cNvPr id="3" name="Content Placeholder 2"/>
          <p:cNvSpPr>
            <a:spLocks noGrp="1"/>
          </p:cNvSpPr>
          <p:nvPr>
            <p:ph idx="1"/>
          </p:nvPr>
        </p:nvSpPr>
        <p:spPr>
          <a:xfrm>
            <a:off x="1286933" y="1185873"/>
            <a:ext cx="6949440" cy="3450096"/>
          </a:xfrm>
        </p:spPr>
        <p:txBody>
          <a:bodyPr>
            <a:noAutofit/>
          </a:bodyPr>
          <a:lstStyle/>
          <a:p>
            <a:pPr>
              <a:lnSpc>
                <a:spcPct val="150000"/>
              </a:lnSpc>
              <a:buClr>
                <a:srgbClr val="C00000"/>
              </a:buClr>
              <a:defRPr sz="2000"/>
            </a:pPr>
            <a:r>
              <a:rPr sz="2400" dirty="0">
                <a:solidFill>
                  <a:srgbClr val="0070C0"/>
                </a:solidFill>
              </a:rPr>
              <a:t>Provides guidance for management system audits</a:t>
            </a:r>
          </a:p>
          <a:p>
            <a:pPr>
              <a:lnSpc>
                <a:spcPct val="150000"/>
              </a:lnSpc>
              <a:buClr>
                <a:srgbClr val="C00000"/>
              </a:buClr>
              <a:defRPr sz="2000"/>
            </a:pPr>
            <a:r>
              <a:rPr sz="2400" dirty="0">
                <a:solidFill>
                  <a:srgbClr val="0070C0"/>
                </a:solidFill>
              </a:rPr>
              <a:t>Applicable to all organizations</a:t>
            </a:r>
          </a:p>
          <a:p>
            <a:pPr>
              <a:lnSpc>
                <a:spcPct val="150000"/>
              </a:lnSpc>
              <a:buClr>
                <a:srgbClr val="C00000"/>
              </a:buClr>
              <a:defRPr sz="2000"/>
            </a:pPr>
            <a:r>
              <a:rPr sz="2400" dirty="0">
                <a:solidFill>
                  <a:srgbClr val="0070C0"/>
                </a:solidFill>
              </a:rPr>
              <a:t>Supports internal, supplier and external audits</a:t>
            </a:r>
          </a:p>
          <a:p>
            <a:pPr>
              <a:lnSpc>
                <a:spcPct val="150000"/>
              </a:lnSpc>
              <a:buClr>
                <a:srgbClr val="C00000"/>
              </a:buClr>
              <a:defRPr sz="2000"/>
            </a:pPr>
            <a:r>
              <a:rPr sz="2400" dirty="0">
                <a:solidFill>
                  <a:srgbClr val="0070C0"/>
                </a:solidFill>
              </a:rPr>
              <a:t>Applicable for integrated and combined audits</a:t>
            </a:r>
          </a:p>
          <a:p>
            <a:pPr>
              <a:lnSpc>
                <a:spcPct val="150000"/>
              </a:lnSpc>
              <a:buClr>
                <a:srgbClr val="C00000"/>
              </a:buClr>
              <a:defRPr sz="2000"/>
            </a:pPr>
            <a:r>
              <a:rPr sz="2400" dirty="0">
                <a:solidFill>
                  <a:srgbClr val="0070C0"/>
                </a:solidFill>
              </a:rPr>
              <a:t>Focuses on effective auditing practices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8853" y="392384"/>
            <a:ext cx="5557483" cy="571500"/>
          </a:xfrm>
        </p:spPr>
        <p:txBody>
          <a:bodyPr>
            <a:noAutofit/>
          </a:bodyPr>
          <a:lstStyle/>
          <a:p>
            <a:r>
              <a:rPr sz="2800" b="1" dirty="0">
                <a:solidFill>
                  <a:schemeClr val="accent6">
                    <a:lumMod val="50000"/>
                  </a:schemeClr>
                </a:solidFill>
              </a:rPr>
              <a:t>Clause 2 – Normative References</a:t>
            </a:r>
          </a:p>
        </p:txBody>
      </p:sp>
      <p:sp>
        <p:nvSpPr>
          <p:cNvPr id="3" name="Content Placeholder 2"/>
          <p:cNvSpPr>
            <a:spLocks noGrp="1"/>
          </p:cNvSpPr>
          <p:nvPr>
            <p:ph idx="1"/>
          </p:nvPr>
        </p:nvSpPr>
        <p:spPr>
          <a:xfrm>
            <a:off x="826348" y="1058473"/>
            <a:ext cx="7897706" cy="3161314"/>
          </a:xfrm>
        </p:spPr>
        <p:txBody>
          <a:bodyPr>
            <a:noAutofit/>
          </a:bodyPr>
          <a:lstStyle/>
          <a:p>
            <a:pPr>
              <a:lnSpc>
                <a:spcPct val="150000"/>
              </a:lnSpc>
              <a:buClr>
                <a:srgbClr val="C00000"/>
              </a:buClr>
              <a:defRPr sz="2000"/>
            </a:pPr>
            <a:r>
              <a:rPr sz="2400" dirty="0">
                <a:solidFill>
                  <a:srgbClr val="0070C0"/>
                </a:solidFill>
              </a:rPr>
              <a:t>No normative references included</a:t>
            </a:r>
          </a:p>
          <a:p>
            <a:pPr>
              <a:lnSpc>
                <a:spcPct val="150000"/>
              </a:lnSpc>
              <a:buClr>
                <a:srgbClr val="C00000"/>
              </a:buClr>
              <a:defRPr sz="2000"/>
            </a:pPr>
            <a:r>
              <a:rPr sz="2400" dirty="0">
                <a:solidFill>
                  <a:srgbClr val="0070C0"/>
                </a:solidFill>
              </a:rPr>
              <a:t>Auditors should understand applicable ISO standards</a:t>
            </a:r>
          </a:p>
          <a:p>
            <a:pPr>
              <a:lnSpc>
                <a:spcPct val="150000"/>
              </a:lnSpc>
              <a:buClr>
                <a:srgbClr val="C00000"/>
              </a:buClr>
              <a:defRPr sz="2000"/>
            </a:pPr>
            <a:r>
              <a:rPr sz="2400" dirty="0">
                <a:solidFill>
                  <a:srgbClr val="0070C0"/>
                </a:solidFill>
              </a:rPr>
              <a:t>Examples: ISO 9001, ISO 22000, ISO 14001, ISO 45001</a:t>
            </a:r>
          </a:p>
          <a:p>
            <a:pPr>
              <a:lnSpc>
                <a:spcPct val="150000"/>
              </a:lnSpc>
              <a:buClr>
                <a:srgbClr val="C00000"/>
              </a:buClr>
              <a:defRPr sz="2000"/>
            </a:pPr>
            <a:r>
              <a:rPr sz="2400" dirty="0">
                <a:solidFill>
                  <a:srgbClr val="0070C0"/>
                </a:solidFill>
              </a:rPr>
              <a:t>Applicable legal and regulatory requirements should also be considered</a:t>
            </a:r>
            <a:r>
              <a:rPr lang="en-US" sz="2400" dirty="0">
                <a:solidFill>
                  <a:srgbClr val="0070C0"/>
                </a:solidFill>
              </a:rPr>
              <a:t>.</a:t>
            </a:r>
            <a:endParaRPr sz="2400" dirty="0">
              <a:solidFill>
                <a:srgbClr val="0070C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0192" y="398689"/>
            <a:ext cx="4743616" cy="571500"/>
          </a:xfrm>
        </p:spPr>
        <p:txBody>
          <a:bodyPr>
            <a:noAutofit/>
          </a:bodyPr>
          <a:lstStyle/>
          <a:p>
            <a:r>
              <a:rPr sz="2400" b="1" dirty="0">
                <a:solidFill>
                  <a:schemeClr val="accent6">
                    <a:lumMod val="50000"/>
                  </a:schemeClr>
                </a:solidFill>
              </a:rPr>
              <a:t>Clause 3 – Important Definitions</a:t>
            </a:r>
          </a:p>
        </p:txBody>
      </p:sp>
      <p:sp>
        <p:nvSpPr>
          <p:cNvPr id="3" name="Content Placeholder 2"/>
          <p:cNvSpPr>
            <a:spLocks noGrp="1"/>
          </p:cNvSpPr>
          <p:nvPr>
            <p:ph idx="1"/>
          </p:nvPr>
        </p:nvSpPr>
        <p:spPr>
          <a:xfrm>
            <a:off x="1158241" y="1325104"/>
            <a:ext cx="6698826" cy="2262982"/>
          </a:xfrm>
        </p:spPr>
        <p:txBody>
          <a:bodyPr>
            <a:normAutofit/>
          </a:bodyPr>
          <a:lstStyle/>
          <a:p>
            <a:pPr>
              <a:buClr>
                <a:srgbClr val="C00000"/>
              </a:buClr>
              <a:defRPr sz="2000"/>
            </a:pPr>
            <a:r>
              <a:rPr sz="2400" dirty="0">
                <a:solidFill>
                  <a:srgbClr val="0070C0"/>
                </a:solidFill>
              </a:rPr>
              <a:t>Audit – systematic and independent process</a:t>
            </a:r>
          </a:p>
          <a:p>
            <a:pPr>
              <a:buClr>
                <a:srgbClr val="C00000"/>
              </a:buClr>
              <a:defRPr sz="2000"/>
            </a:pPr>
            <a:r>
              <a:rPr sz="2400" dirty="0">
                <a:solidFill>
                  <a:srgbClr val="0070C0"/>
                </a:solidFill>
              </a:rPr>
              <a:t>Audit Criteria – requirements used as reference</a:t>
            </a:r>
          </a:p>
          <a:p>
            <a:pPr>
              <a:buClr>
                <a:srgbClr val="C00000"/>
              </a:buClr>
              <a:defRPr sz="2000"/>
            </a:pPr>
            <a:r>
              <a:rPr sz="2400" dirty="0">
                <a:solidFill>
                  <a:srgbClr val="0070C0"/>
                </a:solidFill>
              </a:rPr>
              <a:t>Audit Evidence – verifiable information</a:t>
            </a:r>
          </a:p>
          <a:p>
            <a:pPr>
              <a:buClr>
                <a:srgbClr val="C00000"/>
              </a:buClr>
              <a:defRPr sz="2000"/>
            </a:pPr>
            <a:r>
              <a:rPr sz="2400" dirty="0">
                <a:solidFill>
                  <a:srgbClr val="0070C0"/>
                </a:solidFill>
              </a:rPr>
              <a:t>Audit Findings – results against criteria</a:t>
            </a:r>
          </a:p>
          <a:p>
            <a:pPr>
              <a:buClr>
                <a:srgbClr val="C00000"/>
              </a:buClr>
              <a:defRPr sz="2000"/>
            </a:pPr>
            <a:r>
              <a:rPr sz="2400" dirty="0">
                <a:solidFill>
                  <a:srgbClr val="0070C0"/>
                </a:solidFill>
              </a:rPr>
              <a:t>Audit Conclusion – final audit result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4251" y="399158"/>
            <a:ext cx="4114800" cy="571500"/>
          </a:xfrm>
        </p:spPr>
        <p:txBody>
          <a:bodyPr>
            <a:normAutofit/>
          </a:bodyPr>
          <a:lstStyle/>
          <a:p>
            <a:r>
              <a:rPr sz="2400" b="1" dirty="0">
                <a:solidFill>
                  <a:schemeClr val="accent6">
                    <a:lumMod val="50000"/>
                  </a:schemeClr>
                </a:solidFill>
              </a:rPr>
              <a:t>Other Important Terms</a:t>
            </a:r>
          </a:p>
        </p:txBody>
      </p:sp>
      <p:sp>
        <p:nvSpPr>
          <p:cNvPr id="3" name="Content Placeholder 2"/>
          <p:cNvSpPr>
            <a:spLocks noGrp="1"/>
          </p:cNvSpPr>
          <p:nvPr>
            <p:ph idx="1"/>
          </p:nvPr>
        </p:nvSpPr>
        <p:spPr>
          <a:xfrm>
            <a:off x="756920" y="1386071"/>
            <a:ext cx="7630160" cy="2935315"/>
          </a:xfrm>
        </p:spPr>
        <p:txBody>
          <a:bodyPr>
            <a:normAutofit/>
          </a:bodyPr>
          <a:lstStyle/>
          <a:p>
            <a:pPr>
              <a:buClr>
                <a:srgbClr val="C00000"/>
              </a:buClr>
              <a:defRPr sz="2000"/>
            </a:pPr>
            <a:r>
              <a:rPr sz="2400" dirty="0">
                <a:solidFill>
                  <a:srgbClr val="0070C0"/>
                </a:solidFill>
              </a:rPr>
              <a:t>Combined Audit – auditing multiple systems together</a:t>
            </a:r>
          </a:p>
          <a:p>
            <a:pPr>
              <a:buClr>
                <a:srgbClr val="C00000"/>
              </a:buClr>
              <a:defRPr sz="2000"/>
            </a:pPr>
            <a:r>
              <a:rPr sz="2400" dirty="0">
                <a:solidFill>
                  <a:srgbClr val="0070C0"/>
                </a:solidFill>
              </a:rPr>
              <a:t>Joint Audit – multiple auditing bodies together</a:t>
            </a:r>
          </a:p>
          <a:p>
            <a:pPr>
              <a:buClr>
                <a:srgbClr val="C00000"/>
              </a:buClr>
              <a:defRPr sz="2000"/>
            </a:pPr>
            <a:r>
              <a:rPr sz="2400" dirty="0">
                <a:solidFill>
                  <a:srgbClr val="0070C0"/>
                </a:solidFill>
              </a:rPr>
              <a:t>Remote Audit – conducting audit remotely</a:t>
            </a:r>
          </a:p>
          <a:p>
            <a:pPr>
              <a:buClr>
                <a:srgbClr val="C00000"/>
              </a:buClr>
              <a:defRPr sz="2000"/>
            </a:pPr>
            <a:r>
              <a:rPr sz="2400" dirty="0">
                <a:solidFill>
                  <a:srgbClr val="0070C0"/>
                </a:solidFill>
              </a:rPr>
              <a:t>Audit Programme – planned audit arrangements</a:t>
            </a:r>
          </a:p>
          <a:p>
            <a:pPr>
              <a:buClr>
                <a:srgbClr val="C00000"/>
              </a:buClr>
              <a:defRPr sz="2000"/>
            </a:pPr>
            <a:r>
              <a:rPr sz="2400" dirty="0">
                <a:solidFill>
                  <a:srgbClr val="0070C0"/>
                </a:solidFill>
              </a:rPr>
              <a:t>Management System – structured system for objectives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147" y="507531"/>
            <a:ext cx="4803397" cy="571500"/>
          </a:xfrm>
        </p:spPr>
        <p:txBody>
          <a:bodyPr>
            <a:noAutofit/>
          </a:bodyPr>
          <a:lstStyle/>
          <a:p>
            <a:r>
              <a:rPr sz="2400" b="1" dirty="0">
                <a:solidFill>
                  <a:schemeClr val="accent6">
                    <a:lumMod val="50000"/>
                  </a:schemeClr>
                </a:solidFill>
              </a:rPr>
              <a:t>Clause 4 – Principles of Auditing</a:t>
            </a:r>
          </a:p>
        </p:txBody>
      </p:sp>
      <p:sp>
        <p:nvSpPr>
          <p:cNvPr id="3" name="Content Placeholder 2"/>
          <p:cNvSpPr>
            <a:spLocks noGrp="1"/>
          </p:cNvSpPr>
          <p:nvPr>
            <p:ph idx="1"/>
          </p:nvPr>
        </p:nvSpPr>
        <p:spPr>
          <a:xfrm>
            <a:off x="1185332" y="1325104"/>
            <a:ext cx="5567681" cy="3206256"/>
          </a:xfrm>
        </p:spPr>
        <p:txBody>
          <a:bodyPr>
            <a:noAutofit/>
          </a:bodyPr>
          <a:lstStyle/>
          <a:p>
            <a:pPr>
              <a:buClr>
                <a:srgbClr val="C00000"/>
              </a:buClr>
              <a:defRPr sz="2000"/>
            </a:pPr>
            <a:r>
              <a:rPr sz="2400" dirty="0">
                <a:solidFill>
                  <a:srgbClr val="0070C0"/>
                </a:solidFill>
              </a:rPr>
              <a:t>Integrity</a:t>
            </a:r>
          </a:p>
          <a:p>
            <a:pPr>
              <a:buClr>
                <a:srgbClr val="C00000"/>
              </a:buClr>
              <a:defRPr sz="2000"/>
            </a:pPr>
            <a:r>
              <a:rPr sz="2400" dirty="0">
                <a:solidFill>
                  <a:srgbClr val="0070C0"/>
                </a:solidFill>
              </a:rPr>
              <a:t>Fair Presentation</a:t>
            </a:r>
          </a:p>
          <a:p>
            <a:pPr>
              <a:buClr>
                <a:srgbClr val="C00000"/>
              </a:buClr>
              <a:defRPr sz="2000"/>
            </a:pPr>
            <a:r>
              <a:rPr sz="2400" dirty="0">
                <a:solidFill>
                  <a:srgbClr val="0070C0"/>
                </a:solidFill>
              </a:rPr>
              <a:t>Due Professional Care</a:t>
            </a:r>
          </a:p>
          <a:p>
            <a:pPr>
              <a:buClr>
                <a:srgbClr val="C00000"/>
              </a:buClr>
              <a:defRPr sz="2000"/>
            </a:pPr>
            <a:r>
              <a:rPr sz="2400" dirty="0">
                <a:solidFill>
                  <a:srgbClr val="0070C0"/>
                </a:solidFill>
              </a:rPr>
              <a:t>Confidentiality</a:t>
            </a:r>
          </a:p>
          <a:p>
            <a:pPr>
              <a:buClr>
                <a:srgbClr val="C00000"/>
              </a:buClr>
              <a:defRPr sz="2000"/>
            </a:pPr>
            <a:r>
              <a:rPr sz="2400" dirty="0">
                <a:solidFill>
                  <a:srgbClr val="0070C0"/>
                </a:solidFill>
              </a:rPr>
              <a:t>Independence</a:t>
            </a:r>
          </a:p>
          <a:p>
            <a:pPr>
              <a:buClr>
                <a:srgbClr val="C00000"/>
              </a:buClr>
              <a:defRPr sz="2000"/>
            </a:pPr>
            <a:r>
              <a:rPr sz="2400" dirty="0">
                <a:solidFill>
                  <a:srgbClr val="0070C0"/>
                </a:solidFill>
              </a:rPr>
              <a:t>Evidence-Based Approach</a:t>
            </a:r>
          </a:p>
          <a:p>
            <a:pPr>
              <a:buClr>
                <a:srgbClr val="C00000"/>
              </a:buClr>
              <a:defRPr sz="2000"/>
            </a:pPr>
            <a:r>
              <a:rPr sz="2400" dirty="0">
                <a:solidFill>
                  <a:srgbClr val="0070C0"/>
                </a:solidFill>
              </a:rPr>
              <a:t>Risk-Based Approach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5237" y="412704"/>
            <a:ext cx="4114800" cy="571500"/>
          </a:xfrm>
        </p:spPr>
        <p:txBody>
          <a:bodyPr>
            <a:normAutofit/>
          </a:bodyPr>
          <a:lstStyle/>
          <a:p>
            <a:r>
              <a:rPr sz="2800" b="1" dirty="0">
                <a:solidFill>
                  <a:schemeClr val="accent6">
                    <a:lumMod val="50000"/>
                  </a:schemeClr>
                </a:solidFill>
              </a:rPr>
              <a:t>Integrity</a:t>
            </a:r>
          </a:p>
        </p:txBody>
      </p:sp>
      <p:sp>
        <p:nvSpPr>
          <p:cNvPr id="3" name="Content Placeholder 2"/>
          <p:cNvSpPr>
            <a:spLocks noGrp="1"/>
          </p:cNvSpPr>
          <p:nvPr>
            <p:ph idx="1"/>
          </p:nvPr>
        </p:nvSpPr>
        <p:spPr>
          <a:xfrm>
            <a:off x="792479" y="1325104"/>
            <a:ext cx="6454987" cy="2262982"/>
          </a:xfrm>
        </p:spPr>
        <p:txBody>
          <a:bodyPr>
            <a:normAutofit/>
          </a:bodyPr>
          <a:lstStyle/>
          <a:p>
            <a:pPr>
              <a:buClr>
                <a:srgbClr val="C00000"/>
              </a:buClr>
              <a:defRPr sz="2000"/>
            </a:pPr>
            <a:r>
              <a:rPr sz="2400" dirty="0">
                <a:solidFill>
                  <a:srgbClr val="0070C0"/>
                </a:solidFill>
              </a:rPr>
              <a:t>Auditors should act ethically and honestly</a:t>
            </a:r>
          </a:p>
          <a:p>
            <a:pPr>
              <a:buClr>
                <a:srgbClr val="C00000"/>
              </a:buClr>
              <a:defRPr sz="2000"/>
            </a:pPr>
            <a:r>
              <a:rPr sz="2400" dirty="0">
                <a:solidFill>
                  <a:srgbClr val="0070C0"/>
                </a:solidFill>
              </a:rPr>
              <a:t>Avoid conflicts of interest</a:t>
            </a:r>
          </a:p>
          <a:p>
            <a:pPr>
              <a:buClr>
                <a:srgbClr val="C00000"/>
              </a:buClr>
              <a:defRPr sz="2000"/>
            </a:pPr>
            <a:r>
              <a:rPr sz="2400" dirty="0">
                <a:solidFill>
                  <a:srgbClr val="0070C0"/>
                </a:solidFill>
              </a:rPr>
              <a:t>Remain professional at all times</a:t>
            </a:r>
          </a:p>
          <a:p>
            <a:pPr>
              <a:buClr>
                <a:srgbClr val="C00000"/>
              </a:buClr>
              <a:defRPr sz="2000"/>
            </a:pPr>
            <a:r>
              <a:rPr sz="2400" dirty="0">
                <a:solidFill>
                  <a:srgbClr val="0070C0"/>
                </a:solidFill>
              </a:rPr>
              <a:t>Only perform activities within competence</a:t>
            </a:r>
          </a:p>
          <a:p>
            <a:pPr>
              <a:buClr>
                <a:srgbClr val="C00000"/>
              </a:buClr>
              <a:defRPr sz="2000"/>
            </a:pPr>
            <a:r>
              <a:rPr sz="2400" dirty="0">
                <a:solidFill>
                  <a:srgbClr val="0070C0"/>
                </a:solidFill>
              </a:rPr>
              <a:t>Example: Never hide nonconformities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Fair</a:t>
            </a:r>
            <a:r>
              <a:rPr sz="2400" b="1" dirty="0">
                <a:solidFill>
                  <a:schemeClr val="accent6">
                    <a:lumMod val="50000"/>
                  </a:schemeClr>
                </a:solidFill>
              </a:rPr>
              <a:t> Presentation</a:t>
            </a:r>
          </a:p>
        </p:txBody>
      </p:sp>
      <p:sp>
        <p:nvSpPr>
          <p:cNvPr id="3" name="Content Placeholder 2"/>
          <p:cNvSpPr>
            <a:spLocks noGrp="1"/>
          </p:cNvSpPr>
          <p:nvPr>
            <p:ph idx="1"/>
          </p:nvPr>
        </p:nvSpPr>
        <p:spPr>
          <a:xfrm>
            <a:off x="941493" y="1325104"/>
            <a:ext cx="6800427" cy="2262982"/>
          </a:xfrm>
        </p:spPr>
        <p:txBody>
          <a:bodyPr>
            <a:noAutofit/>
          </a:bodyPr>
          <a:lstStyle/>
          <a:p>
            <a:pPr>
              <a:buClr>
                <a:srgbClr val="C00000"/>
              </a:buClr>
              <a:defRPr sz="2000"/>
            </a:pPr>
            <a:r>
              <a:rPr sz="2400" dirty="0">
                <a:solidFill>
                  <a:srgbClr val="0070C0"/>
                </a:solidFill>
              </a:rPr>
              <a:t>Report findings truthfully and accurately</a:t>
            </a:r>
          </a:p>
          <a:p>
            <a:pPr>
              <a:buClr>
                <a:srgbClr val="C00000"/>
              </a:buClr>
              <a:defRPr sz="2000"/>
            </a:pPr>
            <a:r>
              <a:rPr sz="2400" dirty="0">
                <a:solidFill>
                  <a:srgbClr val="0070C0"/>
                </a:solidFill>
              </a:rPr>
              <a:t>Communicate obstacles clearly</a:t>
            </a:r>
          </a:p>
          <a:p>
            <a:pPr>
              <a:buClr>
                <a:srgbClr val="C00000"/>
              </a:buClr>
              <a:defRPr sz="2000"/>
            </a:pPr>
            <a:r>
              <a:rPr sz="2400" dirty="0">
                <a:solidFill>
                  <a:srgbClr val="0070C0"/>
                </a:solidFill>
              </a:rPr>
              <a:t>Provide objective conclusions</a:t>
            </a:r>
          </a:p>
          <a:p>
            <a:pPr>
              <a:buClr>
                <a:srgbClr val="C00000"/>
              </a:buClr>
              <a:defRPr sz="2000"/>
            </a:pPr>
            <a:r>
              <a:rPr sz="2400" dirty="0">
                <a:solidFill>
                  <a:srgbClr val="0070C0"/>
                </a:solidFill>
              </a:rPr>
              <a:t>Ensure reports are complete and timely</a:t>
            </a:r>
          </a:p>
          <a:p>
            <a:pPr>
              <a:buClr>
                <a:srgbClr val="C00000"/>
              </a:buClr>
              <a:defRPr sz="2000"/>
            </a:pPr>
            <a:r>
              <a:rPr sz="2400" dirty="0">
                <a:solidFill>
                  <a:srgbClr val="0070C0"/>
                </a:solidFill>
              </a:rPr>
              <a:t>Example: Report both strengths and weaknesses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184" y="338198"/>
            <a:ext cx="4114800" cy="571500"/>
          </a:xfrm>
        </p:spPr>
        <p:txBody>
          <a:bodyPr>
            <a:normAutofit/>
          </a:bodyPr>
          <a:lstStyle/>
          <a:p>
            <a:r>
              <a:rPr sz="2800" b="1" dirty="0">
                <a:solidFill>
                  <a:schemeClr val="accent6">
                    <a:lumMod val="50000"/>
                  </a:schemeClr>
                </a:solidFill>
              </a:rPr>
              <a:t>Due Professional Care</a:t>
            </a:r>
          </a:p>
        </p:txBody>
      </p:sp>
      <p:sp>
        <p:nvSpPr>
          <p:cNvPr id="3" name="Content Placeholder 2"/>
          <p:cNvSpPr>
            <a:spLocks noGrp="1"/>
          </p:cNvSpPr>
          <p:nvPr>
            <p:ph idx="1"/>
          </p:nvPr>
        </p:nvSpPr>
        <p:spPr>
          <a:xfrm>
            <a:off x="1158239" y="1325104"/>
            <a:ext cx="6509173" cy="2262982"/>
          </a:xfrm>
        </p:spPr>
        <p:txBody>
          <a:bodyPr>
            <a:normAutofit/>
          </a:bodyPr>
          <a:lstStyle/>
          <a:p>
            <a:pPr>
              <a:buClr>
                <a:srgbClr val="C00000"/>
              </a:buClr>
              <a:defRPr sz="2000"/>
            </a:pPr>
            <a:r>
              <a:rPr sz="2400" dirty="0">
                <a:solidFill>
                  <a:srgbClr val="0070C0"/>
                </a:solidFill>
              </a:rPr>
              <a:t>Apply diligence and sound judgement</a:t>
            </a:r>
          </a:p>
          <a:p>
            <a:pPr>
              <a:buClr>
                <a:srgbClr val="C00000"/>
              </a:buClr>
              <a:defRPr sz="2000"/>
            </a:pPr>
            <a:r>
              <a:rPr sz="2400" dirty="0">
                <a:solidFill>
                  <a:srgbClr val="0070C0"/>
                </a:solidFill>
              </a:rPr>
              <a:t>Evaluate evidence carefully</a:t>
            </a:r>
          </a:p>
          <a:p>
            <a:pPr>
              <a:buClr>
                <a:srgbClr val="C00000"/>
              </a:buClr>
              <a:defRPr sz="2000"/>
            </a:pPr>
            <a:r>
              <a:rPr sz="2400" dirty="0">
                <a:solidFill>
                  <a:srgbClr val="0070C0"/>
                </a:solidFill>
              </a:rPr>
              <a:t>Use proper sampling techniques</a:t>
            </a:r>
          </a:p>
          <a:p>
            <a:pPr>
              <a:buClr>
                <a:srgbClr val="C00000"/>
              </a:buClr>
              <a:defRPr sz="2000"/>
            </a:pPr>
            <a:r>
              <a:rPr sz="2400" dirty="0">
                <a:solidFill>
                  <a:srgbClr val="0070C0"/>
                </a:solidFill>
              </a:rPr>
              <a:t>Remain careful during conclusions</a:t>
            </a:r>
          </a:p>
          <a:p>
            <a:pPr>
              <a:buClr>
                <a:srgbClr val="C00000"/>
              </a:buClr>
              <a:defRPr sz="2000"/>
            </a:pPr>
            <a:r>
              <a:rPr sz="2400" dirty="0">
                <a:solidFill>
                  <a:srgbClr val="0070C0"/>
                </a:solidFill>
              </a:rPr>
              <a:t>Example: Verify records before raising findings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27C07EF-367A-4133-A019-5955188A3343}"/>
              </a:ext>
            </a:extLst>
          </p:cNvPr>
          <p:cNvSpPr>
            <a:spLocks noGrp="1"/>
          </p:cNvSpPr>
          <p:nvPr>
            <p:ph idx="1"/>
          </p:nvPr>
        </p:nvSpPr>
        <p:spPr>
          <a:xfrm>
            <a:off x="474134" y="1494438"/>
            <a:ext cx="8216053" cy="2262982"/>
          </a:xfrm>
        </p:spPr>
        <p:txBody>
          <a:bodyPr>
            <a:normAutofit fontScale="92500" lnSpcReduction="20000"/>
          </a:bodyPr>
          <a:lstStyle/>
          <a:p>
            <a:pPr marL="0" indent="0" algn="just">
              <a:lnSpc>
                <a:spcPct val="150000"/>
              </a:lnSpc>
              <a:buNone/>
            </a:pPr>
            <a:r>
              <a:rPr lang="en-US" sz="2400" dirty="0">
                <a:solidFill>
                  <a:srgbClr val="0070C0"/>
                </a:solidFill>
              </a:rPr>
              <a:t>The fourth edition of </a:t>
            </a:r>
            <a:r>
              <a:rPr lang="en-US" sz="2400" b="1" dirty="0">
                <a:solidFill>
                  <a:srgbClr val="0070C0"/>
                </a:solidFill>
              </a:rPr>
              <a:t>ISO 19011:2026</a:t>
            </a:r>
            <a:r>
              <a:rPr lang="en-US" sz="2400" dirty="0">
                <a:solidFill>
                  <a:srgbClr val="0070C0"/>
                </a:solidFill>
              </a:rPr>
              <a:t>, published in May 2026, is a </a:t>
            </a:r>
            <a:r>
              <a:rPr lang="en-US" sz="2400" b="1" dirty="0">
                <a:solidFill>
                  <a:srgbClr val="0070C0"/>
                </a:solidFill>
              </a:rPr>
              <a:t>technical revision</a:t>
            </a:r>
            <a:r>
              <a:rPr lang="en-US" sz="2400" dirty="0">
                <a:solidFill>
                  <a:srgbClr val="0070C0"/>
                </a:solidFill>
              </a:rPr>
              <a:t> rather than a radical overhaul. It updates and modernizes the 2018 edition to reflect digital transformation and evolving global risks without rewriting the core fundamentals of auditing</a:t>
            </a:r>
          </a:p>
        </p:txBody>
      </p:sp>
      <p:sp>
        <p:nvSpPr>
          <p:cNvPr id="6" name="TextBox 5">
            <a:extLst>
              <a:ext uri="{FF2B5EF4-FFF2-40B4-BE49-F238E27FC236}">
                <a16:creationId xmlns:a16="http://schemas.microsoft.com/office/drawing/2014/main" id="{58A3DAFD-8D36-4F9C-A73D-6F689AF214FE}"/>
              </a:ext>
            </a:extLst>
          </p:cNvPr>
          <p:cNvSpPr txBox="1"/>
          <p:nvPr/>
        </p:nvSpPr>
        <p:spPr>
          <a:xfrm>
            <a:off x="3122508" y="474134"/>
            <a:ext cx="2350346" cy="523220"/>
          </a:xfrm>
          <a:prstGeom prst="rect">
            <a:avLst/>
          </a:prstGeom>
          <a:noFill/>
        </p:spPr>
        <p:txBody>
          <a:bodyPr wrap="squar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Confidentiality</a:t>
            </a:r>
          </a:p>
        </p:txBody>
      </p:sp>
      <p:sp>
        <p:nvSpPr>
          <p:cNvPr id="3" name="Content Placeholder 2"/>
          <p:cNvSpPr>
            <a:spLocks noGrp="1"/>
          </p:cNvSpPr>
          <p:nvPr>
            <p:ph idx="1"/>
          </p:nvPr>
        </p:nvSpPr>
        <p:spPr>
          <a:xfrm>
            <a:off x="1036320" y="1325104"/>
            <a:ext cx="6705600" cy="2262982"/>
          </a:xfrm>
        </p:spPr>
        <p:txBody>
          <a:bodyPr>
            <a:noAutofit/>
          </a:bodyPr>
          <a:lstStyle/>
          <a:p>
            <a:pPr>
              <a:buClr>
                <a:srgbClr val="C00000"/>
              </a:buClr>
              <a:defRPr sz="2000"/>
            </a:pPr>
            <a:r>
              <a:rPr sz="2400" dirty="0">
                <a:solidFill>
                  <a:srgbClr val="0070C0"/>
                </a:solidFill>
              </a:rPr>
              <a:t>Protect confidential information</a:t>
            </a:r>
          </a:p>
          <a:p>
            <a:pPr>
              <a:buClr>
                <a:srgbClr val="C00000"/>
              </a:buClr>
              <a:defRPr sz="2000"/>
            </a:pPr>
            <a:r>
              <a:rPr sz="2400" dirty="0">
                <a:solidFill>
                  <a:srgbClr val="0070C0"/>
                </a:solidFill>
              </a:rPr>
              <a:t>Prevent misuse of audit data</a:t>
            </a:r>
          </a:p>
          <a:p>
            <a:pPr>
              <a:buClr>
                <a:srgbClr val="C00000"/>
              </a:buClr>
              <a:defRPr sz="2000"/>
            </a:pPr>
            <a:r>
              <a:rPr sz="2400" dirty="0">
                <a:solidFill>
                  <a:srgbClr val="0070C0"/>
                </a:solidFill>
              </a:rPr>
              <a:t>Use secure handling methods</a:t>
            </a:r>
          </a:p>
          <a:p>
            <a:pPr>
              <a:buClr>
                <a:srgbClr val="C00000"/>
              </a:buClr>
              <a:defRPr sz="2000"/>
            </a:pPr>
            <a:r>
              <a:rPr sz="2400" dirty="0">
                <a:solidFill>
                  <a:srgbClr val="0070C0"/>
                </a:solidFill>
              </a:rPr>
              <a:t>Maintain privacy of records</a:t>
            </a:r>
          </a:p>
          <a:p>
            <a:pPr>
              <a:buClr>
                <a:srgbClr val="C00000"/>
              </a:buClr>
              <a:defRPr sz="2000"/>
            </a:pPr>
            <a:r>
              <a:rPr sz="2400" dirty="0">
                <a:solidFill>
                  <a:srgbClr val="0070C0"/>
                </a:solidFill>
              </a:rPr>
              <a:t>Example: Do not share customer records externally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Independence</a:t>
            </a:r>
          </a:p>
        </p:txBody>
      </p:sp>
      <p:sp>
        <p:nvSpPr>
          <p:cNvPr id="3" name="Content Placeholder 2"/>
          <p:cNvSpPr>
            <a:spLocks noGrp="1"/>
          </p:cNvSpPr>
          <p:nvPr>
            <p:ph idx="1"/>
          </p:nvPr>
        </p:nvSpPr>
        <p:spPr>
          <a:xfrm>
            <a:off x="94827" y="1325104"/>
            <a:ext cx="9049173" cy="2262982"/>
          </a:xfrm>
        </p:spPr>
        <p:txBody>
          <a:bodyPr>
            <a:noAutofit/>
          </a:bodyPr>
          <a:lstStyle/>
          <a:p>
            <a:pPr>
              <a:buClr>
                <a:srgbClr val="C00000"/>
              </a:buClr>
              <a:defRPr sz="2000"/>
            </a:pPr>
            <a:r>
              <a:rPr sz="2400" dirty="0">
                <a:solidFill>
                  <a:srgbClr val="0070C0"/>
                </a:solidFill>
              </a:rPr>
              <a:t>Remain impartial and unbiased</a:t>
            </a:r>
          </a:p>
          <a:p>
            <a:pPr>
              <a:buClr>
                <a:srgbClr val="C00000"/>
              </a:buClr>
              <a:defRPr sz="2000"/>
            </a:pPr>
            <a:r>
              <a:rPr sz="2400" dirty="0">
                <a:solidFill>
                  <a:srgbClr val="0070C0"/>
                </a:solidFill>
              </a:rPr>
              <a:t>Avoid auditing own work</a:t>
            </a:r>
          </a:p>
          <a:p>
            <a:pPr>
              <a:buClr>
                <a:srgbClr val="C00000"/>
              </a:buClr>
              <a:defRPr sz="2000"/>
            </a:pPr>
            <a:r>
              <a:rPr sz="2400" dirty="0">
                <a:solidFill>
                  <a:srgbClr val="0070C0"/>
                </a:solidFill>
              </a:rPr>
              <a:t>Prevent conflicts of interest</a:t>
            </a:r>
          </a:p>
          <a:p>
            <a:pPr>
              <a:buClr>
                <a:srgbClr val="C00000"/>
              </a:buClr>
              <a:defRPr sz="2000"/>
            </a:pPr>
            <a:r>
              <a:rPr sz="2400" dirty="0">
                <a:solidFill>
                  <a:srgbClr val="0070C0"/>
                </a:solidFill>
              </a:rPr>
              <a:t>Ensure objective findings</a:t>
            </a:r>
          </a:p>
          <a:p>
            <a:pPr>
              <a:buClr>
                <a:srgbClr val="C00000"/>
              </a:buClr>
              <a:defRPr sz="2000"/>
            </a:pPr>
            <a:r>
              <a:rPr sz="2400" dirty="0">
                <a:solidFill>
                  <a:srgbClr val="0070C0"/>
                </a:solidFill>
              </a:rPr>
              <a:t>Example: Production manager should not audit production department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1440" y="284011"/>
            <a:ext cx="6251786" cy="571500"/>
          </a:xfrm>
        </p:spPr>
        <p:txBody>
          <a:bodyPr>
            <a:noAutofit/>
          </a:bodyPr>
          <a:lstStyle/>
          <a:p>
            <a:r>
              <a:rPr sz="2800" b="1" dirty="0">
                <a:solidFill>
                  <a:schemeClr val="accent6">
                    <a:lumMod val="50000"/>
                  </a:schemeClr>
                </a:solidFill>
              </a:rPr>
              <a:t>Evidence-Based &amp; Risk-Based Auditing</a:t>
            </a:r>
          </a:p>
        </p:txBody>
      </p:sp>
      <p:sp>
        <p:nvSpPr>
          <p:cNvPr id="3" name="Content Placeholder 2"/>
          <p:cNvSpPr>
            <a:spLocks noGrp="1"/>
          </p:cNvSpPr>
          <p:nvPr>
            <p:ph idx="1"/>
          </p:nvPr>
        </p:nvSpPr>
        <p:spPr>
          <a:xfrm>
            <a:off x="724747" y="1325104"/>
            <a:ext cx="7159413" cy="2262982"/>
          </a:xfrm>
        </p:spPr>
        <p:txBody>
          <a:bodyPr>
            <a:normAutofit/>
          </a:bodyPr>
          <a:lstStyle/>
          <a:p>
            <a:pPr>
              <a:buClr>
                <a:srgbClr val="C00000"/>
              </a:buClr>
              <a:defRPr sz="2000"/>
            </a:pPr>
            <a:r>
              <a:rPr sz="2400" dirty="0">
                <a:solidFill>
                  <a:srgbClr val="0070C0"/>
                </a:solidFill>
              </a:rPr>
              <a:t>Audit findings should rely on evidence</a:t>
            </a:r>
          </a:p>
          <a:p>
            <a:pPr>
              <a:buClr>
                <a:srgbClr val="C00000"/>
              </a:buClr>
              <a:defRPr sz="2000"/>
            </a:pPr>
            <a:r>
              <a:rPr sz="2400" dirty="0">
                <a:solidFill>
                  <a:srgbClr val="0070C0"/>
                </a:solidFill>
              </a:rPr>
              <a:t>Use sampling effectively</a:t>
            </a:r>
          </a:p>
          <a:p>
            <a:pPr>
              <a:buClr>
                <a:srgbClr val="C00000"/>
              </a:buClr>
              <a:defRPr sz="2000"/>
            </a:pPr>
            <a:r>
              <a:rPr sz="2400" dirty="0">
                <a:solidFill>
                  <a:srgbClr val="0070C0"/>
                </a:solidFill>
              </a:rPr>
              <a:t>Focus on high-risk areas</a:t>
            </a:r>
          </a:p>
          <a:p>
            <a:pPr>
              <a:buClr>
                <a:srgbClr val="C00000"/>
              </a:buClr>
              <a:defRPr sz="2000"/>
            </a:pPr>
            <a:r>
              <a:rPr sz="2400" dirty="0">
                <a:solidFill>
                  <a:srgbClr val="0070C0"/>
                </a:solidFill>
              </a:rPr>
              <a:t>Prioritize critical processes</a:t>
            </a:r>
          </a:p>
          <a:p>
            <a:pPr>
              <a:buClr>
                <a:srgbClr val="C00000"/>
              </a:buClr>
              <a:defRPr sz="2000"/>
            </a:pPr>
            <a:r>
              <a:rPr sz="2400" dirty="0">
                <a:solidFill>
                  <a:srgbClr val="0070C0"/>
                </a:solidFill>
              </a:rPr>
              <a:t>Example: More focus on CCPs in food safety audits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7574" y="175637"/>
            <a:ext cx="6360160" cy="571500"/>
          </a:xfrm>
        </p:spPr>
        <p:txBody>
          <a:bodyPr>
            <a:noAutofit/>
          </a:bodyPr>
          <a:lstStyle/>
          <a:p>
            <a:r>
              <a:rPr sz="2800" b="1" dirty="0">
                <a:solidFill>
                  <a:schemeClr val="accent6">
                    <a:lumMod val="50000"/>
                  </a:schemeClr>
                </a:solidFill>
              </a:rPr>
              <a:t>Clause 5 – Managing Audit Programme</a:t>
            </a:r>
          </a:p>
        </p:txBody>
      </p:sp>
      <p:sp>
        <p:nvSpPr>
          <p:cNvPr id="3" name="Content Placeholder 2"/>
          <p:cNvSpPr>
            <a:spLocks noGrp="1"/>
          </p:cNvSpPr>
          <p:nvPr>
            <p:ph idx="1"/>
          </p:nvPr>
        </p:nvSpPr>
        <p:spPr>
          <a:xfrm>
            <a:off x="487680" y="1325104"/>
            <a:ext cx="7457440" cy="2262982"/>
          </a:xfrm>
        </p:spPr>
        <p:txBody>
          <a:bodyPr>
            <a:normAutofit/>
          </a:bodyPr>
          <a:lstStyle/>
          <a:p>
            <a:pPr>
              <a:buClr>
                <a:srgbClr val="C00000"/>
              </a:buClr>
              <a:defRPr sz="2000"/>
            </a:pPr>
            <a:r>
              <a:rPr sz="2400" dirty="0">
                <a:solidFill>
                  <a:srgbClr val="0070C0"/>
                </a:solidFill>
              </a:rPr>
              <a:t>Establish audit objectives</a:t>
            </a:r>
          </a:p>
          <a:p>
            <a:pPr>
              <a:buClr>
                <a:srgbClr val="C00000"/>
              </a:buClr>
              <a:defRPr sz="2000"/>
            </a:pPr>
            <a:r>
              <a:rPr sz="2400" dirty="0">
                <a:solidFill>
                  <a:srgbClr val="0070C0"/>
                </a:solidFill>
              </a:rPr>
              <a:t>Identify risks and opportunities</a:t>
            </a:r>
          </a:p>
          <a:p>
            <a:pPr>
              <a:buClr>
                <a:srgbClr val="C00000"/>
              </a:buClr>
              <a:defRPr sz="2000"/>
            </a:pPr>
            <a:r>
              <a:rPr sz="2400" dirty="0">
                <a:solidFill>
                  <a:srgbClr val="0070C0"/>
                </a:solidFill>
              </a:rPr>
              <a:t>Determine resources</a:t>
            </a:r>
          </a:p>
          <a:p>
            <a:pPr>
              <a:buClr>
                <a:srgbClr val="C00000"/>
              </a:buClr>
              <a:defRPr sz="2000"/>
            </a:pPr>
            <a:r>
              <a:rPr sz="2400" dirty="0">
                <a:solidFill>
                  <a:srgbClr val="0070C0"/>
                </a:solidFill>
              </a:rPr>
              <a:t>Assign responsibilities</a:t>
            </a:r>
          </a:p>
          <a:p>
            <a:pPr>
              <a:buClr>
                <a:srgbClr val="C00000"/>
              </a:buClr>
              <a:defRPr sz="2000"/>
            </a:pPr>
            <a:r>
              <a:rPr sz="2400" dirty="0">
                <a:solidFill>
                  <a:srgbClr val="0070C0"/>
                </a:solidFill>
              </a:rPr>
              <a:t>Monitor and improve audit programme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0107" y="507531"/>
            <a:ext cx="4742437" cy="571500"/>
          </a:xfrm>
        </p:spPr>
        <p:txBody>
          <a:bodyPr>
            <a:noAutofit/>
          </a:bodyPr>
          <a:lstStyle/>
          <a:p>
            <a:r>
              <a:rPr sz="2800" b="1" dirty="0">
                <a:solidFill>
                  <a:schemeClr val="accent6">
                    <a:lumMod val="50000"/>
                  </a:schemeClr>
                </a:solidFill>
              </a:rPr>
              <a:t>Audit Programme Objectives</a:t>
            </a:r>
          </a:p>
        </p:txBody>
      </p:sp>
      <p:sp>
        <p:nvSpPr>
          <p:cNvPr id="3" name="Content Placeholder 2"/>
          <p:cNvSpPr>
            <a:spLocks noGrp="1"/>
          </p:cNvSpPr>
          <p:nvPr>
            <p:ph idx="1"/>
          </p:nvPr>
        </p:nvSpPr>
        <p:spPr>
          <a:xfrm>
            <a:off x="684106" y="1325104"/>
            <a:ext cx="7037493" cy="2454416"/>
          </a:xfrm>
        </p:spPr>
        <p:txBody>
          <a:bodyPr>
            <a:normAutofit/>
          </a:bodyPr>
          <a:lstStyle/>
          <a:p>
            <a:pPr>
              <a:buClr>
                <a:srgbClr val="C00000"/>
              </a:buClr>
              <a:defRPr sz="2000"/>
            </a:pPr>
            <a:r>
              <a:rPr sz="2400" dirty="0">
                <a:solidFill>
                  <a:srgbClr val="0070C0"/>
                </a:solidFill>
              </a:rPr>
              <a:t>Improve management system performance</a:t>
            </a:r>
          </a:p>
          <a:p>
            <a:pPr>
              <a:buClr>
                <a:srgbClr val="C00000"/>
              </a:buClr>
              <a:defRPr sz="2000"/>
            </a:pPr>
            <a:r>
              <a:rPr sz="2400" dirty="0">
                <a:solidFill>
                  <a:srgbClr val="0070C0"/>
                </a:solidFill>
              </a:rPr>
              <a:t>Evaluate conformity</a:t>
            </a:r>
          </a:p>
          <a:p>
            <a:pPr>
              <a:buClr>
                <a:srgbClr val="C00000"/>
              </a:buClr>
              <a:defRPr sz="2000"/>
            </a:pPr>
            <a:r>
              <a:rPr sz="2400" dirty="0">
                <a:solidFill>
                  <a:srgbClr val="0070C0"/>
                </a:solidFill>
              </a:rPr>
              <a:t>Assess effectiveness</a:t>
            </a:r>
          </a:p>
          <a:p>
            <a:pPr>
              <a:buClr>
                <a:srgbClr val="C00000"/>
              </a:buClr>
              <a:defRPr sz="2000"/>
            </a:pPr>
            <a:r>
              <a:rPr sz="2400" dirty="0">
                <a:solidFill>
                  <a:srgbClr val="0070C0"/>
                </a:solidFill>
              </a:rPr>
              <a:t>Identify improvement opportunities</a:t>
            </a:r>
          </a:p>
          <a:p>
            <a:pPr>
              <a:buClr>
                <a:srgbClr val="C00000"/>
              </a:buClr>
              <a:defRPr sz="2000"/>
            </a:pPr>
            <a:r>
              <a:rPr sz="2400" dirty="0">
                <a:solidFill>
                  <a:srgbClr val="0070C0"/>
                </a:solidFill>
              </a:rPr>
              <a:t>Support organizational objectives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Audit Programme Risks</a:t>
            </a:r>
          </a:p>
        </p:txBody>
      </p:sp>
      <p:sp>
        <p:nvSpPr>
          <p:cNvPr id="3" name="Content Placeholder 2"/>
          <p:cNvSpPr>
            <a:spLocks noGrp="1"/>
          </p:cNvSpPr>
          <p:nvPr>
            <p:ph idx="1"/>
          </p:nvPr>
        </p:nvSpPr>
        <p:spPr>
          <a:xfrm>
            <a:off x="1320800" y="1342955"/>
            <a:ext cx="6285653" cy="2262982"/>
          </a:xfrm>
        </p:spPr>
        <p:txBody>
          <a:bodyPr>
            <a:normAutofit/>
          </a:bodyPr>
          <a:lstStyle/>
          <a:p>
            <a:pPr>
              <a:buClr>
                <a:srgbClr val="C00000"/>
              </a:buClr>
              <a:defRPr sz="2000"/>
            </a:pPr>
            <a:r>
              <a:rPr sz="2400" dirty="0">
                <a:solidFill>
                  <a:srgbClr val="0070C0"/>
                </a:solidFill>
              </a:rPr>
              <a:t>Poor planning</a:t>
            </a:r>
          </a:p>
          <a:p>
            <a:pPr>
              <a:buClr>
                <a:srgbClr val="C00000"/>
              </a:buClr>
              <a:defRPr sz="2000"/>
            </a:pPr>
            <a:r>
              <a:rPr sz="2400" dirty="0">
                <a:solidFill>
                  <a:srgbClr val="0070C0"/>
                </a:solidFill>
              </a:rPr>
              <a:t>Insufficient resources</a:t>
            </a:r>
          </a:p>
          <a:p>
            <a:pPr>
              <a:buClr>
                <a:srgbClr val="C00000"/>
              </a:buClr>
              <a:defRPr sz="2000"/>
            </a:pPr>
            <a:r>
              <a:rPr sz="2400" dirty="0">
                <a:solidFill>
                  <a:srgbClr val="0070C0"/>
                </a:solidFill>
              </a:rPr>
              <a:t>Lack of auditor competence</a:t>
            </a:r>
          </a:p>
          <a:p>
            <a:pPr>
              <a:buClr>
                <a:srgbClr val="C00000"/>
              </a:buClr>
              <a:defRPr sz="2000"/>
            </a:pPr>
            <a:r>
              <a:rPr sz="2400" dirty="0">
                <a:solidFill>
                  <a:srgbClr val="0070C0"/>
                </a:solidFill>
              </a:rPr>
              <a:t>Weak communication</a:t>
            </a:r>
          </a:p>
          <a:p>
            <a:pPr>
              <a:buClr>
                <a:srgbClr val="C00000"/>
              </a:buClr>
              <a:defRPr sz="2000"/>
            </a:pPr>
            <a:r>
              <a:rPr sz="2400" dirty="0">
                <a:solidFill>
                  <a:srgbClr val="0070C0"/>
                </a:solidFill>
              </a:rPr>
              <a:t>Confidentiality and cybersecurity risks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614" y="500289"/>
            <a:ext cx="5121744" cy="571500"/>
          </a:xfrm>
        </p:spPr>
        <p:txBody>
          <a:bodyPr>
            <a:noAutofit/>
          </a:bodyPr>
          <a:lstStyle/>
          <a:p>
            <a:r>
              <a:rPr sz="2800" b="1" dirty="0">
                <a:solidFill>
                  <a:schemeClr val="accent6">
                    <a:lumMod val="50000"/>
                  </a:schemeClr>
                </a:solidFill>
              </a:rPr>
              <a:t>Establishing Audit Programme</a:t>
            </a:r>
          </a:p>
        </p:txBody>
      </p:sp>
      <p:sp>
        <p:nvSpPr>
          <p:cNvPr id="3" name="Content Placeholder 2"/>
          <p:cNvSpPr>
            <a:spLocks noGrp="1"/>
          </p:cNvSpPr>
          <p:nvPr>
            <p:ph idx="1"/>
          </p:nvPr>
        </p:nvSpPr>
        <p:spPr>
          <a:xfrm>
            <a:off x="1185334" y="1392838"/>
            <a:ext cx="5711024" cy="2262982"/>
          </a:xfrm>
        </p:spPr>
        <p:txBody>
          <a:bodyPr>
            <a:noAutofit/>
          </a:bodyPr>
          <a:lstStyle/>
          <a:p>
            <a:pPr>
              <a:buClr>
                <a:srgbClr val="C00000"/>
              </a:buClr>
              <a:defRPr sz="2000"/>
            </a:pPr>
            <a:r>
              <a:rPr sz="2400" dirty="0">
                <a:solidFill>
                  <a:srgbClr val="0070C0"/>
                </a:solidFill>
              </a:rPr>
              <a:t>Define audit scope and schedule</a:t>
            </a:r>
          </a:p>
          <a:p>
            <a:pPr>
              <a:buClr>
                <a:srgbClr val="C00000"/>
              </a:buClr>
              <a:defRPr sz="2000"/>
            </a:pPr>
            <a:r>
              <a:rPr sz="2400" dirty="0">
                <a:solidFill>
                  <a:srgbClr val="0070C0"/>
                </a:solidFill>
              </a:rPr>
              <a:t>Select audit methods</a:t>
            </a:r>
          </a:p>
          <a:p>
            <a:pPr>
              <a:buClr>
                <a:srgbClr val="C00000"/>
              </a:buClr>
              <a:defRPr sz="2000"/>
            </a:pPr>
            <a:r>
              <a:rPr sz="2400" dirty="0">
                <a:solidFill>
                  <a:srgbClr val="0070C0"/>
                </a:solidFill>
              </a:rPr>
              <a:t>Assign competent auditors</a:t>
            </a:r>
          </a:p>
          <a:p>
            <a:pPr>
              <a:buClr>
                <a:srgbClr val="C00000"/>
              </a:buClr>
              <a:defRPr sz="2000"/>
            </a:pPr>
            <a:r>
              <a:rPr sz="2400" dirty="0">
                <a:solidFill>
                  <a:srgbClr val="0070C0"/>
                </a:solidFill>
              </a:rPr>
              <a:t>Maintain audit records</a:t>
            </a:r>
          </a:p>
          <a:p>
            <a:pPr>
              <a:buClr>
                <a:srgbClr val="C00000"/>
              </a:buClr>
              <a:defRPr sz="2000"/>
            </a:pPr>
            <a:r>
              <a:rPr sz="2400" dirty="0">
                <a:solidFill>
                  <a:srgbClr val="0070C0"/>
                </a:solidFill>
              </a:rPr>
              <a:t>Use remote auditing where applicable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7840" y="507531"/>
            <a:ext cx="4674704" cy="571500"/>
          </a:xfrm>
        </p:spPr>
        <p:txBody>
          <a:bodyPr>
            <a:noAutofit/>
          </a:bodyPr>
          <a:lstStyle/>
          <a:p>
            <a:r>
              <a:rPr sz="2800" b="1" dirty="0">
                <a:solidFill>
                  <a:schemeClr val="accent6">
                    <a:lumMod val="50000"/>
                  </a:schemeClr>
                </a:solidFill>
              </a:rPr>
              <a:t>Audit Programme Resources</a:t>
            </a:r>
          </a:p>
        </p:txBody>
      </p:sp>
      <p:sp>
        <p:nvSpPr>
          <p:cNvPr id="3" name="Content Placeholder 2"/>
          <p:cNvSpPr>
            <a:spLocks noGrp="1"/>
          </p:cNvSpPr>
          <p:nvPr>
            <p:ph idx="1"/>
          </p:nvPr>
        </p:nvSpPr>
        <p:spPr>
          <a:xfrm>
            <a:off x="1266613" y="1325104"/>
            <a:ext cx="5175931" cy="2262982"/>
          </a:xfrm>
        </p:spPr>
        <p:txBody>
          <a:bodyPr>
            <a:normAutofit/>
          </a:bodyPr>
          <a:lstStyle/>
          <a:p>
            <a:pPr>
              <a:buClr>
                <a:srgbClr val="C00000"/>
              </a:buClr>
              <a:defRPr sz="2000"/>
            </a:pPr>
            <a:r>
              <a:rPr sz="2400" dirty="0">
                <a:solidFill>
                  <a:srgbClr val="0070C0"/>
                </a:solidFill>
              </a:rPr>
              <a:t>Financial resources</a:t>
            </a:r>
          </a:p>
          <a:p>
            <a:pPr>
              <a:buClr>
                <a:srgbClr val="C00000"/>
              </a:buClr>
              <a:defRPr sz="2000"/>
            </a:pPr>
            <a:r>
              <a:rPr sz="2400" dirty="0">
                <a:solidFill>
                  <a:srgbClr val="0070C0"/>
                </a:solidFill>
              </a:rPr>
              <a:t>Competent audit team</a:t>
            </a:r>
          </a:p>
          <a:p>
            <a:pPr>
              <a:buClr>
                <a:srgbClr val="C00000"/>
              </a:buClr>
              <a:defRPr sz="2000"/>
            </a:pPr>
            <a:r>
              <a:rPr sz="2400" dirty="0">
                <a:solidFill>
                  <a:srgbClr val="0070C0"/>
                </a:solidFill>
              </a:rPr>
              <a:t>ICT tools for remote audits</a:t>
            </a:r>
          </a:p>
          <a:p>
            <a:pPr>
              <a:buClr>
                <a:srgbClr val="C00000"/>
              </a:buClr>
              <a:defRPr sz="2000"/>
            </a:pPr>
            <a:r>
              <a:rPr sz="2400" dirty="0">
                <a:solidFill>
                  <a:srgbClr val="0070C0"/>
                </a:solidFill>
              </a:rPr>
              <a:t>Travel and logistics</a:t>
            </a:r>
          </a:p>
          <a:p>
            <a:pPr>
              <a:buClr>
                <a:srgbClr val="C00000"/>
              </a:buClr>
              <a:defRPr sz="2000"/>
            </a:pPr>
            <a:r>
              <a:rPr sz="2400" dirty="0">
                <a:solidFill>
                  <a:srgbClr val="0070C0"/>
                </a:solidFill>
              </a:rPr>
              <a:t>Safety and security requirements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9440" y="453344"/>
            <a:ext cx="5067557" cy="571500"/>
          </a:xfrm>
        </p:spPr>
        <p:txBody>
          <a:bodyPr>
            <a:noAutofit/>
          </a:bodyPr>
          <a:lstStyle/>
          <a:p>
            <a:r>
              <a:rPr sz="2800" b="1" dirty="0">
                <a:solidFill>
                  <a:schemeClr val="accent6">
                    <a:lumMod val="50000"/>
                  </a:schemeClr>
                </a:solidFill>
              </a:rPr>
              <a:t>Clause 6 – Conducting an Audit</a:t>
            </a:r>
          </a:p>
        </p:txBody>
      </p:sp>
      <p:sp>
        <p:nvSpPr>
          <p:cNvPr id="3" name="Content Placeholder 2"/>
          <p:cNvSpPr>
            <a:spLocks noGrp="1"/>
          </p:cNvSpPr>
          <p:nvPr>
            <p:ph idx="1"/>
          </p:nvPr>
        </p:nvSpPr>
        <p:spPr>
          <a:xfrm>
            <a:off x="1232746" y="1264143"/>
            <a:ext cx="6238240" cy="2732123"/>
          </a:xfrm>
        </p:spPr>
        <p:txBody>
          <a:bodyPr>
            <a:noAutofit/>
          </a:bodyPr>
          <a:lstStyle/>
          <a:p>
            <a:pPr>
              <a:buClr>
                <a:srgbClr val="C00000"/>
              </a:buClr>
              <a:defRPr sz="2000"/>
            </a:pPr>
            <a:r>
              <a:rPr sz="2400" dirty="0">
                <a:solidFill>
                  <a:srgbClr val="0070C0"/>
                </a:solidFill>
              </a:rPr>
              <a:t>Initiating the audit</a:t>
            </a:r>
          </a:p>
          <a:p>
            <a:pPr>
              <a:buClr>
                <a:srgbClr val="C00000"/>
              </a:buClr>
              <a:defRPr sz="2000"/>
            </a:pPr>
            <a:r>
              <a:rPr sz="2400" dirty="0">
                <a:solidFill>
                  <a:srgbClr val="0070C0"/>
                </a:solidFill>
              </a:rPr>
              <a:t>Preparing audit activities</a:t>
            </a:r>
          </a:p>
          <a:p>
            <a:pPr>
              <a:buClr>
                <a:srgbClr val="C00000"/>
              </a:buClr>
              <a:defRPr sz="2000"/>
            </a:pPr>
            <a:r>
              <a:rPr sz="2400" dirty="0">
                <a:solidFill>
                  <a:srgbClr val="0070C0"/>
                </a:solidFill>
              </a:rPr>
              <a:t>Conducting meetings</a:t>
            </a:r>
          </a:p>
          <a:p>
            <a:pPr>
              <a:buClr>
                <a:srgbClr val="C00000"/>
              </a:buClr>
              <a:defRPr sz="2000"/>
            </a:pPr>
            <a:r>
              <a:rPr sz="2400" dirty="0">
                <a:solidFill>
                  <a:srgbClr val="0070C0"/>
                </a:solidFill>
              </a:rPr>
              <a:t>Collecting evidence</a:t>
            </a:r>
          </a:p>
          <a:p>
            <a:pPr>
              <a:buClr>
                <a:srgbClr val="C00000"/>
              </a:buClr>
              <a:defRPr sz="2000"/>
            </a:pPr>
            <a:r>
              <a:rPr sz="2400" dirty="0">
                <a:solidFill>
                  <a:srgbClr val="0070C0"/>
                </a:solidFill>
              </a:rPr>
              <a:t>Reporting findings</a:t>
            </a:r>
          </a:p>
          <a:p>
            <a:pPr>
              <a:buClr>
                <a:srgbClr val="C00000"/>
              </a:buClr>
              <a:defRPr sz="2000"/>
            </a:pPr>
            <a:r>
              <a:rPr sz="2400" dirty="0">
                <a:solidFill>
                  <a:srgbClr val="0070C0"/>
                </a:solidFill>
              </a:rPr>
              <a:t>Audit follow-up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Initiating the Audit</a:t>
            </a:r>
          </a:p>
        </p:txBody>
      </p:sp>
      <p:sp>
        <p:nvSpPr>
          <p:cNvPr id="3" name="Content Placeholder 2"/>
          <p:cNvSpPr>
            <a:spLocks noGrp="1"/>
          </p:cNvSpPr>
          <p:nvPr>
            <p:ph idx="1"/>
          </p:nvPr>
        </p:nvSpPr>
        <p:spPr>
          <a:xfrm>
            <a:off x="1117599" y="1325104"/>
            <a:ext cx="5865707" cy="2262982"/>
          </a:xfrm>
        </p:spPr>
        <p:txBody>
          <a:bodyPr>
            <a:noAutofit/>
          </a:bodyPr>
          <a:lstStyle/>
          <a:p>
            <a:pPr>
              <a:buClr>
                <a:srgbClr val="C00000"/>
              </a:buClr>
              <a:defRPr sz="2000"/>
            </a:pPr>
            <a:r>
              <a:rPr sz="2400" dirty="0">
                <a:solidFill>
                  <a:srgbClr val="0070C0"/>
                </a:solidFill>
              </a:rPr>
              <a:t>Establish communication with auditee</a:t>
            </a:r>
          </a:p>
          <a:p>
            <a:pPr>
              <a:buClr>
                <a:srgbClr val="C00000"/>
              </a:buClr>
              <a:defRPr sz="2000"/>
            </a:pPr>
            <a:r>
              <a:rPr sz="2400" dirty="0">
                <a:solidFill>
                  <a:srgbClr val="0070C0"/>
                </a:solidFill>
              </a:rPr>
              <a:t>Confirm objectives and scope</a:t>
            </a:r>
          </a:p>
          <a:p>
            <a:pPr>
              <a:buClr>
                <a:srgbClr val="C00000"/>
              </a:buClr>
              <a:defRPr sz="2000"/>
            </a:pPr>
            <a:r>
              <a:rPr sz="2400" dirty="0">
                <a:solidFill>
                  <a:srgbClr val="0070C0"/>
                </a:solidFill>
              </a:rPr>
              <a:t>Request documented information</a:t>
            </a:r>
          </a:p>
          <a:p>
            <a:pPr>
              <a:buClr>
                <a:srgbClr val="C00000"/>
              </a:buClr>
              <a:defRPr sz="2000"/>
            </a:pPr>
            <a:r>
              <a:rPr sz="2400" dirty="0">
                <a:solidFill>
                  <a:srgbClr val="0070C0"/>
                </a:solidFill>
              </a:rPr>
              <a:t>Agree confidentiality requirements</a:t>
            </a:r>
          </a:p>
          <a:p>
            <a:pPr>
              <a:buClr>
                <a:srgbClr val="C00000"/>
              </a:buClr>
              <a:defRPr sz="2000"/>
            </a:pPr>
            <a:r>
              <a:rPr sz="2400" dirty="0">
                <a:solidFill>
                  <a:srgbClr val="0070C0"/>
                </a:solidFill>
              </a:rPr>
              <a:t>Determine feasibility of audit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27C07EF-367A-4133-A019-5955188A3343}"/>
              </a:ext>
            </a:extLst>
          </p:cNvPr>
          <p:cNvSpPr>
            <a:spLocks noGrp="1"/>
          </p:cNvSpPr>
          <p:nvPr>
            <p:ph idx="1"/>
          </p:nvPr>
        </p:nvSpPr>
        <p:spPr>
          <a:xfrm>
            <a:off x="331893" y="1270917"/>
            <a:ext cx="8480213" cy="3084335"/>
          </a:xfrm>
        </p:spPr>
        <p:txBody>
          <a:bodyPr>
            <a:noAutofit/>
          </a:bodyPr>
          <a:lstStyle/>
          <a:p>
            <a:pPr marL="0" indent="0" algn="just">
              <a:buNone/>
            </a:pPr>
            <a:r>
              <a:rPr lang="en-US" sz="2400" b="1" dirty="0">
                <a:solidFill>
                  <a:schemeClr val="accent2">
                    <a:lumMod val="75000"/>
                  </a:schemeClr>
                </a:solidFill>
              </a:rPr>
              <a:t>What Changes in ISO 19011:2026</a:t>
            </a:r>
          </a:p>
          <a:p>
            <a:pPr marL="0" indent="0" algn="just">
              <a:buNone/>
            </a:pPr>
            <a:r>
              <a:rPr lang="en-US" sz="2400" dirty="0">
                <a:solidFill>
                  <a:srgbClr val="0070C0"/>
                </a:solidFill>
              </a:rPr>
              <a:t>The updates focus primarily on technology integration, risk-driven programming, and sustainability:</a:t>
            </a:r>
          </a:p>
          <a:p>
            <a:pPr algn="just"/>
            <a:r>
              <a:rPr lang="en-US" sz="2400" b="1" dirty="0">
                <a:solidFill>
                  <a:schemeClr val="accent2">
                    <a:lumMod val="75000"/>
                  </a:schemeClr>
                </a:solidFill>
              </a:rPr>
              <a:t>Remote and Hybrid Auditing Standardized</a:t>
            </a:r>
            <a:r>
              <a:rPr lang="en-US" sz="2400" dirty="0">
                <a:solidFill>
                  <a:schemeClr val="accent2">
                    <a:lumMod val="75000"/>
                  </a:schemeClr>
                </a:solidFill>
              </a:rPr>
              <a:t>: </a:t>
            </a:r>
            <a:r>
              <a:rPr lang="en-US" sz="2400" dirty="0">
                <a:solidFill>
                  <a:srgbClr val="0070C0"/>
                </a:solidFill>
              </a:rPr>
              <a:t>Remote auditing is no longer treated as an emergency exception. It is fully embedded as a standard operating method across the entire audit lifecycle (planning, execution, and reporting), incorporating guidance from ISO/IEC TS 17012. </a:t>
            </a:r>
          </a:p>
        </p:txBody>
      </p:sp>
      <p:sp>
        <p:nvSpPr>
          <p:cNvPr id="6" name="TextBox 5">
            <a:extLst>
              <a:ext uri="{FF2B5EF4-FFF2-40B4-BE49-F238E27FC236}">
                <a16:creationId xmlns:a16="http://schemas.microsoft.com/office/drawing/2014/main" id="{58A3DAFD-8D36-4F9C-A73D-6F689AF214FE}"/>
              </a:ext>
            </a:extLst>
          </p:cNvPr>
          <p:cNvSpPr txBox="1"/>
          <p:nvPr/>
        </p:nvSpPr>
        <p:spPr>
          <a:xfrm>
            <a:off x="3122508" y="474134"/>
            <a:ext cx="2350346" cy="523220"/>
          </a:xfrm>
          <a:prstGeom prst="rect">
            <a:avLst/>
          </a:prstGeom>
          <a:noFill/>
        </p:spPr>
        <p:txBody>
          <a:bodyPr wrap="squar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Introduction</a:t>
            </a:r>
          </a:p>
        </p:txBody>
      </p:sp>
    </p:spTree>
    <p:extLst>
      <p:ext uri="{BB962C8B-B14F-4D97-AF65-F5344CB8AC3E}">
        <p14:creationId xmlns:p14="http://schemas.microsoft.com/office/powerpoint/2010/main" val="3788900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2917" y="338197"/>
            <a:ext cx="4114800" cy="571500"/>
          </a:xfrm>
        </p:spPr>
        <p:txBody>
          <a:bodyPr>
            <a:normAutofit/>
          </a:bodyPr>
          <a:lstStyle/>
          <a:p>
            <a:r>
              <a:rPr sz="2800" b="1" dirty="0">
                <a:solidFill>
                  <a:schemeClr val="accent6">
                    <a:lumMod val="50000"/>
                  </a:schemeClr>
                </a:solidFill>
              </a:rPr>
              <a:t>Audit Planning</a:t>
            </a:r>
          </a:p>
        </p:txBody>
      </p:sp>
      <p:sp>
        <p:nvSpPr>
          <p:cNvPr id="3" name="Content Placeholder 2"/>
          <p:cNvSpPr>
            <a:spLocks noGrp="1"/>
          </p:cNvSpPr>
          <p:nvPr>
            <p:ph idx="1"/>
          </p:nvPr>
        </p:nvSpPr>
        <p:spPr>
          <a:xfrm>
            <a:off x="1569130" y="1277691"/>
            <a:ext cx="6152469" cy="2262982"/>
          </a:xfrm>
        </p:spPr>
        <p:txBody>
          <a:bodyPr>
            <a:noAutofit/>
          </a:bodyPr>
          <a:lstStyle/>
          <a:p>
            <a:pPr>
              <a:buClr>
                <a:srgbClr val="C00000"/>
              </a:buClr>
              <a:defRPr sz="2000"/>
            </a:pPr>
            <a:r>
              <a:rPr sz="2400" dirty="0">
                <a:solidFill>
                  <a:srgbClr val="0070C0"/>
                </a:solidFill>
              </a:rPr>
              <a:t>Use risk-based planning</a:t>
            </a:r>
          </a:p>
          <a:p>
            <a:pPr>
              <a:buClr>
                <a:srgbClr val="C00000"/>
              </a:buClr>
              <a:defRPr sz="2000"/>
            </a:pPr>
            <a:r>
              <a:rPr sz="2400" dirty="0">
                <a:solidFill>
                  <a:srgbClr val="0070C0"/>
                </a:solidFill>
              </a:rPr>
              <a:t>Define audit schedule</a:t>
            </a:r>
          </a:p>
          <a:p>
            <a:pPr>
              <a:buClr>
                <a:srgbClr val="C00000"/>
              </a:buClr>
              <a:defRPr sz="2000"/>
            </a:pPr>
            <a:r>
              <a:rPr sz="2400" dirty="0">
                <a:solidFill>
                  <a:srgbClr val="0070C0"/>
                </a:solidFill>
              </a:rPr>
              <a:t>Determine sampling methods</a:t>
            </a:r>
          </a:p>
          <a:p>
            <a:pPr>
              <a:buClr>
                <a:srgbClr val="C00000"/>
              </a:buClr>
              <a:defRPr sz="2000"/>
            </a:pPr>
            <a:r>
              <a:rPr sz="2400" dirty="0">
                <a:solidFill>
                  <a:srgbClr val="0070C0"/>
                </a:solidFill>
              </a:rPr>
              <a:t>Assign responsibilities</a:t>
            </a:r>
          </a:p>
          <a:p>
            <a:pPr>
              <a:buClr>
                <a:srgbClr val="C00000"/>
              </a:buClr>
              <a:defRPr sz="2000"/>
            </a:pPr>
            <a:r>
              <a:rPr sz="2400" dirty="0">
                <a:solidFill>
                  <a:srgbClr val="0070C0"/>
                </a:solidFill>
              </a:rPr>
              <a:t>Consider process complexity and risks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1333" y="405931"/>
            <a:ext cx="4485051" cy="571500"/>
          </a:xfrm>
        </p:spPr>
        <p:txBody>
          <a:bodyPr>
            <a:noAutofit/>
          </a:bodyPr>
          <a:lstStyle/>
          <a:p>
            <a:r>
              <a:rPr sz="2800" b="1" dirty="0">
                <a:solidFill>
                  <a:schemeClr val="accent6">
                    <a:lumMod val="50000"/>
                  </a:schemeClr>
                </a:solidFill>
              </a:rPr>
              <a:t>Preparing Audit Documents</a:t>
            </a:r>
          </a:p>
        </p:txBody>
      </p:sp>
      <p:sp>
        <p:nvSpPr>
          <p:cNvPr id="3" name="Content Placeholder 2"/>
          <p:cNvSpPr>
            <a:spLocks noGrp="1"/>
          </p:cNvSpPr>
          <p:nvPr>
            <p:ph idx="1"/>
          </p:nvPr>
        </p:nvSpPr>
        <p:spPr>
          <a:xfrm>
            <a:off x="2022943" y="1257371"/>
            <a:ext cx="5630923" cy="2262982"/>
          </a:xfrm>
        </p:spPr>
        <p:txBody>
          <a:bodyPr>
            <a:noAutofit/>
          </a:bodyPr>
          <a:lstStyle/>
          <a:p>
            <a:pPr>
              <a:buClr>
                <a:srgbClr val="C00000"/>
              </a:buClr>
              <a:defRPr sz="2000"/>
            </a:pPr>
            <a:r>
              <a:rPr sz="2400" dirty="0">
                <a:solidFill>
                  <a:srgbClr val="0070C0"/>
                </a:solidFill>
              </a:rPr>
              <a:t>Prepare checklists</a:t>
            </a:r>
          </a:p>
          <a:p>
            <a:pPr>
              <a:buClr>
                <a:srgbClr val="C00000"/>
              </a:buClr>
              <a:defRPr sz="2000"/>
            </a:pPr>
            <a:r>
              <a:rPr sz="2400" dirty="0">
                <a:solidFill>
                  <a:srgbClr val="0070C0"/>
                </a:solidFill>
              </a:rPr>
              <a:t>Review previous audit reports</a:t>
            </a:r>
          </a:p>
          <a:p>
            <a:pPr>
              <a:buClr>
                <a:srgbClr val="C00000"/>
              </a:buClr>
              <a:defRPr sz="2000"/>
            </a:pPr>
            <a:r>
              <a:rPr sz="2400" dirty="0">
                <a:solidFill>
                  <a:srgbClr val="0070C0"/>
                </a:solidFill>
              </a:rPr>
              <a:t>Prepare interview questions</a:t>
            </a:r>
          </a:p>
          <a:p>
            <a:pPr>
              <a:buClr>
                <a:srgbClr val="C00000"/>
              </a:buClr>
              <a:defRPr sz="2000"/>
            </a:pPr>
            <a:r>
              <a:rPr sz="2400" dirty="0">
                <a:solidFill>
                  <a:srgbClr val="0070C0"/>
                </a:solidFill>
              </a:rPr>
              <a:t>Identify audit evidence requirements</a:t>
            </a:r>
          </a:p>
          <a:p>
            <a:pPr>
              <a:buClr>
                <a:srgbClr val="C00000"/>
              </a:buClr>
              <a:defRPr sz="2000"/>
            </a:pPr>
            <a:r>
              <a:rPr sz="2400" dirty="0">
                <a:solidFill>
                  <a:srgbClr val="0070C0"/>
                </a:solidFill>
              </a:rPr>
              <a:t>Maintain confidentiality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Opening Meeting</a:t>
            </a:r>
          </a:p>
        </p:txBody>
      </p:sp>
      <p:sp>
        <p:nvSpPr>
          <p:cNvPr id="3" name="Content Placeholder 2"/>
          <p:cNvSpPr>
            <a:spLocks noGrp="1"/>
          </p:cNvSpPr>
          <p:nvPr>
            <p:ph idx="1"/>
          </p:nvPr>
        </p:nvSpPr>
        <p:spPr>
          <a:xfrm>
            <a:off x="1334347" y="1325104"/>
            <a:ext cx="6482080" cy="2262982"/>
          </a:xfrm>
        </p:spPr>
        <p:txBody>
          <a:bodyPr>
            <a:noAutofit/>
          </a:bodyPr>
          <a:lstStyle/>
          <a:p>
            <a:pPr>
              <a:buClr>
                <a:srgbClr val="C00000"/>
              </a:buClr>
              <a:defRPr sz="2000"/>
            </a:pPr>
            <a:r>
              <a:rPr sz="2400" dirty="0">
                <a:solidFill>
                  <a:srgbClr val="0070C0"/>
                </a:solidFill>
              </a:rPr>
              <a:t>Introduce audit team</a:t>
            </a:r>
          </a:p>
          <a:p>
            <a:pPr>
              <a:buClr>
                <a:srgbClr val="C00000"/>
              </a:buClr>
              <a:defRPr sz="2000"/>
            </a:pPr>
            <a:r>
              <a:rPr sz="2400" dirty="0">
                <a:solidFill>
                  <a:srgbClr val="0070C0"/>
                </a:solidFill>
              </a:rPr>
              <a:t>Explain objectives and scope</a:t>
            </a:r>
          </a:p>
          <a:p>
            <a:pPr>
              <a:buClr>
                <a:srgbClr val="C00000"/>
              </a:buClr>
              <a:defRPr sz="2000"/>
            </a:pPr>
            <a:r>
              <a:rPr sz="2400" dirty="0">
                <a:solidFill>
                  <a:srgbClr val="0070C0"/>
                </a:solidFill>
              </a:rPr>
              <a:t>Confirm audit plan</a:t>
            </a:r>
          </a:p>
          <a:p>
            <a:pPr>
              <a:buClr>
                <a:srgbClr val="C00000"/>
              </a:buClr>
              <a:defRPr sz="2000"/>
            </a:pPr>
            <a:r>
              <a:rPr sz="2400" dirty="0">
                <a:solidFill>
                  <a:srgbClr val="0070C0"/>
                </a:solidFill>
              </a:rPr>
              <a:t>Discuss communication methods</a:t>
            </a:r>
          </a:p>
          <a:p>
            <a:pPr>
              <a:buClr>
                <a:srgbClr val="C00000"/>
              </a:buClr>
              <a:defRPr sz="2000"/>
            </a:pPr>
            <a:r>
              <a:rPr sz="2400" dirty="0">
                <a:solidFill>
                  <a:srgbClr val="0070C0"/>
                </a:solidFill>
              </a:rPr>
              <a:t>Clarify safety and confidentiality requirements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sz="2800" b="1" dirty="0">
                <a:solidFill>
                  <a:schemeClr val="accent6">
                    <a:lumMod val="50000"/>
                  </a:schemeClr>
                </a:solidFill>
              </a:rPr>
              <a:t>Collecting Audit Evidence</a:t>
            </a:r>
          </a:p>
        </p:txBody>
      </p:sp>
      <p:sp>
        <p:nvSpPr>
          <p:cNvPr id="3" name="Content Placeholder 2"/>
          <p:cNvSpPr>
            <a:spLocks noGrp="1"/>
          </p:cNvSpPr>
          <p:nvPr>
            <p:ph idx="1"/>
          </p:nvPr>
        </p:nvSpPr>
        <p:spPr/>
        <p:txBody>
          <a:bodyPr>
            <a:normAutofit/>
          </a:bodyPr>
          <a:lstStyle/>
          <a:p>
            <a:pPr>
              <a:buClr>
                <a:srgbClr val="C00000"/>
              </a:buClr>
              <a:defRPr sz="2000"/>
            </a:pPr>
            <a:r>
              <a:rPr sz="2400" dirty="0">
                <a:solidFill>
                  <a:srgbClr val="0070C0"/>
                </a:solidFill>
              </a:rPr>
              <a:t>Interviews</a:t>
            </a:r>
          </a:p>
          <a:p>
            <a:pPr>
              <a:buClr>
                <a:srgbClr val="C00000"/>
              </a:buClr>
              <a:defRPr sz="2000"/>
            </a:pPr>
            <a:r>
              <a:rPr sz="2400" dirty="0">
                <a:solidFill>
                  <a:srgbClr val="0070C0"/>
                </a:solidFill>
              </a:rPr>
              <a:t>Observation</a:t>
            </a:r>
          </a:p>
          <a:p>
            <a:pPr>
              <a:buClr>
                <a:srgbClr val="C00000"/>
              </a:buClr>
              <a:defRPr sz="2000"/>
            </a:pPr>
            <a:r>
              <a:rPr sz="2400" dirty="0">
                <a:solidFill>
                  <a:srgbClr val="0070C0"/>
                </a:solidFill>
              </a:rPr>
              <a:t>Document review</a:t>
            </a:r>
          </a:p>
          <a:p>
            <a:pPr>
              <a:buClr>
                <a:srgbClr val="C00000"/>
              </a:buClr>
              <a:defRPr sz="2000"/>
            </a:pPr>
            <a:r>
              <a:rPr sz="2400" dirty="0">
                <a:solidFill>
                  <a:srgbClr val="0070C0"/>
                </a:solidFill>
              </a:rPr>
              <a:t>Sampling</a:t>
            </a:r>
          </a:p>
          <a:p>
            <a:pPr>
              <a:buClr>
                <a:srgbClr val="C00000"/>
              </a:buClr>
              <a:defRPr sz="2000"/>
            </a:pPr>
            <a:r>
              <a:rPr sz="2400" dirty="0">
                <a:solidFill>
                  <a:srgbClr val="0070C0"/>
                </a:solidFill>
              </a:rPr>
              <a:t>Data analysis and verification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2027" y="507531"/>
            <a:ext cx="4620517" cy="571500"/>
          </a:xfrm>
        </p:spPr>
        <p:txBody>
          <a:bodyPr>
            <a:noAutofit/>
          </a:bodyPr>
          <a:lstStyle/>
          <a:p>
            <a:r>
              <a:rPr sz="2800" b="1" dirty="0">
                <a:solidFill>
                  <a:schemeClr val="accent6">
                    <a:lumMod val="50000"/>
                  </a:schemeClr>
                </a:solidFill>
              </a:rPr>
              <a:t>Generating Audit Findings</a:t>
            </a:r>
          </a:p>
        </p:txBody>
      </p:sp>
      <p:sp>
        <p:nvSpPr>
          <p:cNvPr id="3" name="Content Placeholder 2"/>
          <p:cNvSpPr>
            <a:spLocks noGrp="1"/>
          </p:cNvSpPr>
          <p:nvPr>
            <p:ph idx="1"/>
          </p:nvPr>
        </p:nvSpPr>
        <p:spPr>
          <a:xfrm>
            <a:off x="1590002" y="1440259"/>
            <a:ext cx="5590283" cy="2262982"/>
          </a:xfrm>
        </p:spPr>
        <p:txBody>
          <a:bodyPr>
            <a:noAutofit/>
          </a:bodyPr>
          <a:lstStyle/>
          <a:p>
            <a:pPr>
              <a:buClr>
                <a:srgbClr val="C00000"/>
              </a:buClr>
              <a:defRPr sz="2000"/>
            </a:pPr>
            <a:r>
              <a:rPr sz="2400" dirty="0">
                <a:solidFill>
                  <a:srgbClr val="0070C0"/>
                </a:solidFill>
              </a:rPr>
              <a:t>Compare evidence against criteria</a:t>
            </a:r>
          </a:p>
          <a:p>
            <a:pPr>
              <a:buClr>
                <a:srgbClr val="C00000"/>
              </a:buClr>
              <a:defRPr sz="2000"/>
            </a:pPr>
            <a:r>
              <a:rPr sz="2400" dirty="0">
                <a:solidFill>
                  <a:srgbClr val="0070C0"/>
                </a:solidFill>
              </a:rPr>
              <a:t>Identify conformity and nonconformity</a:t>
            </a:r>
          </a:p>
          <a:p>
            <a:pPr>
              <a:buClr>
                <a:srgbClr val="C00000"/>
              </a:buClr>
              <a:defRPr sz="2000"/>
            </a:pPr>
            <a:r>
              <a:rPr sz="2400" dirty="0">
                <a:solidFill>
                  <a:srgbClr val="0070C0"/>
                </a:solidFill>
              </a:rPr>
              <a:t>Record objective evidence</a:t>
            </a:r>
          </a:p>
          <a:p>
            <a:pPr>
              <a:buClr>
                <a:srgbClr val="C00000"/>
              </a:buClr>
              <a:defRPr sz="2000"/>
            </a:pPr>
            <a:r>
              <a:rPr sz="2400" dirty="0">
                <a:solidFill>
                  <a:srgbClr val="0070C0"/>
                </a:solidFill>
              </a:rPr>
              <a:t>Identify opportunities for improvement</a:t>
            </a:r>
          </a:p>
          <a:p>
            <a:pPr>
              <a:buClr>
                <a:srgbClr val="C00000"/>
              </a:buClr>
              <a:defRPr sz="2000"/>
            </a:pPr>
            <a:r>
              <a:rPr sz="2400" dirty="0">
                <a:solidFill>
                  <a:srgbClr val="0070C0"/>
                </a:solidFill>
              </a:rPr>
              <a:t>Classify findings where necessary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Closing Meeting</a:t>
            </a:r>
          </a:p>
        </p:txBody>
      </p:sp>
      <p:sp>
        <p:nvSpPr>
          <p:cNvPr id="3" name="Content Placeholder 2"/>
          <p:cNvSpPr>
            <a:spLocks noGrp="1"/>
          </p:cNvSpPr>
          <p:nvPr>
            <p:ph idx="1"/>
          </p:nvPr>
        </p:nvSpPr>
        <p:spPr>
          <a:xfrm>
            <a:off x="1246293" y="1325104"/>
            <a:ext cx="5196251" cy="2262982"/>
          </a:xfrm>
        </p:spPr>
        <p:txBody>
          <a:bodyPr>
            <a:normAutofit/>
          </a:bodyPr>
          <a:lstStyle/>
          <a:p>
            <a:pPr>
              <a:buClr>
                <a:srgbClr val="C00000"/>
              </a:buClr>
              <a:defRPr sz="2000"/>
            </a:pPr>
            <a:r>
              <a:rPr sz="2400" dirty="0">
                <a:solidFill>
                  <a:srgbClr val="0070C0"/>
                </a:solidFill>
              </a:rPr>
              <a:t>Present findings clearly</a:t>
            </a:r>
          </a:p>
          <a:p>
            <a:pPr>
              <a:buClr>
                <a:srgbClr val="C00000"/>
              </a:buClr>
              <a:defRPr sz="2000"/>
            </a:pPr>
            <a:r>
              <a:rPr sz="2400" dirty="0">
                <a:solidFill>
                  <a:srgbClr val="0070C0"/>
                </a:solidFill>
              </a:rPr>
              <a:t>Explain conclusions</a:t>
            </a:r>
          </a:p>
          <a:p>
            <a:pPr>
              <a:buClr>
                <a:srgbClr val="C00000"/>
              </a:buClr>
              <a:defRPr sz="2000"/>
            </a:pPr>
            <a:r>
              <a:rPr sz="2400" dirty="0">
                <a:solidFill>
                  <a:srgbClr val="0070C0"/>
                </a:solidFill>
              </a:rPr>
              <a:t>Discuss corrective actions</a:t>
            </a:r>
          </a:p>
          <a:p>
            <a:pPr>
              <a:buClr>
                <a:srgbClr val="C00000"/>
              </a:buClr>
              <a:defRPr sz="2000"/>
            </a:pPr>
            <a:r>
              <a:rPr sz="2400" dirty="0">
                <a:solidFill>
                  <a:srgbClr val="0070C0"/>
                </a:solidFill>
              </a:rPr>
              <a:t>Clarify timelines</a:t>
            </a:r>
          </a:p>
          <a:p>
            <a:pPr>
              <a:buClr>
                <a:srgbClr val="C00000"/>
              </a:buClr>
              <a:defRPr sz="2000"/>
            </a:pPr>
            <a:r>
              <a:rPr sz="2400" dirty="0">
                <a:solidFill>
                  <a:srgbClr val="0070C0"/>
                </a:solidFill>
              </a:rPr>
              <a:t>Obtain acknowledgement from auditee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Audit Report</a:t>
            </a:r>
          </a:p>
        </p:txBody>
      </p:sp>
      <p:sp>
        <p:nvSpPr>
          <p:cNvPr id="3" name="Content Placeholder 2"/>
          <p:cNvSpPr>
            <a:spLocks noGrp="1"/>
          </p:cNvSpPr>
          <p:nvPr>
            <p:ph idx="1"/>
          </p:nvPr>
        </p:nvSpPr>
        <p:spPr>
          <a:xfrm>
            <a:off x="1787018" y="1325104"/>
            <a:ext cx="5196251" cy="2262982"/>
          </a:xfrm>
        </p:spPr>
        <p:txBody>
          <a:bodyPr>
            <a:normAutofit/>
          </a:bodyPr>
          <a:lstStyle/>
          <a:p>
            <a:pPr>
              <a:buClr>
                <a:srgbClr val="C00000"/>
              </a:buClr>
              <a:defRPr sz="2000"/>
            </a:pPr>
            <a:r>
              <a:rPr sz="2400" dirty="0">
                <a:solidFill>
                  <a:srgbClr val="0070C0"/>
                </a:solidFill>
              </a:rPr>
              <a:t>Include objectives, scope and criteria</a:t>
            </a:r>
          </a:p>
          <a:p>
            <a:pPr>
              <a:buClr>
                <a:srgbClr val="C00000"/>
              </a:buClr>
              <a:defRPr sz="2000"/>
            </a:pPr>
            <a:r>
              <a:rPr sz="2400" dirty="0">
                <a:solidFill>
                  <a:srgbClr val="0070C0"/>
                </a:solidFill>
              </a:rPr>
              <a:t>Summarize findings</a:t>
            </a:r>
          </a:p>
          <a:p>
            <a:pPr>
              <a:buClr>
                <a:srgbClr val="C00000"/>
              </a:buClr>
              <a:defRPr sz="2000"/>
            </a:pPr>
            <a:r>
              <a:rPr sz="2400" dirty="0">
                <a:solidFill>
                  <a:srgbClr val="0070C0"/>
                </a:solidFill>
              </a:rPr>
              <a:t>Reference objective evidence</a:t>
            </a:r>
          </a:p>
          <a:p>
            <a:pPr>
              <a:buClr>
                <a:srgbClr val="C00000"/>
              </a:buClr>
              <a:defRPr sz="2000"/>
            </a:pPr>
            <a:r>
              <a:rPr sz="2400" dirty="0">
                <a:solidFill>
                  <a:srgbClr val="0070C0"/>
                </a:solidFill>
              </a:rPr>
              <a:t>Highlight risks and opportunities</a:t>
            </a:r>
          </a:p>
          <a:p>
            <a:pPr>
              <a:buClr>
                <a:srgbClr val="C00000"/>
              </a:buClr>
              <a:defRPr sz="2000"/>
            </a:pPr>
            <a:r>
              <a:rPr sz="2400" dirty="0">
                <a:solidFill>
                  <a:srgbClr val="0070C0"/>
                </a:solidFill>
              </a:rPr>
              <a:t>Distribute report on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677" y="338198"/>
            <a:ext cx="4114800" cy="571500"/>
          </a:xfrm>
        </p:spPr>
        <p:txBody>
          <a:bodyPr>
            <a:normAutofit/>
          </a:bodyPr>
          <a:lstStyle/>
          <a:p>
            <a:r>
              <a:rPr sz="2800" b="1" dirty="0">
                <a:solidFill>
                  <a:schemeClr val="accent6">
                    <a:lumMod val="50000"/>
                  </a:schemeClr>
                </a:solidFill>
              </a:rPr>
              <a:t>Audit Follow-Up</a:t>
            </a:r>
          </a:p>
        </p:txBody>
      </p:sp>
      <p:sp>
        <p:nvSpPr>
          <p:cNvPr id="3" name="Content Placeholder 2"/>
          <p:cNvSpPr>
            <a:spLocks noGrp="1"/>
          </p:cNvSpPr>
          <p:nvPr>
            <p:ph idx="1"/>
          </p:nvPr>
        </p:nvSpPr>
        <p:spPr>
          <a:xfrm>
            <a:off x="1853610" y="1325104"/>
            <a:ext cx="5332896" cy="2262982"/>
          </a:xfrm>
        </p:spPr>
        <p:txBody>
          <a:bodyPr>
            <a:noAutofit/>
          </a:bodyPr>
          <a:lstStyle/>
          <a:p>
            <a:pPr>
              <a:buClr>
                <a:srgbClr val="C00000"/>
              </a:buClr>
              <a:defRPr sz="2000"/>
            </a:pPr>
            <a:r>
              <a:rPr sz="2400" dirty="0">
                <a:solidFill>
                  <a:srgbClr val="0070C0"/>
                </a:solidFill>
              </a:rPr>
              <a:t>Verify corrective actions</a:t>
            </a:r>
          </a:p>
          <a:p>
            <a:pPr>
              <a:buClr>
                <a:srgbClr val="C00000"/>
              </a:buClr>
              <a:defRPr sz="2000"/>
            </a:pPr>
            <a:r>
              <a:rPr sz="2400" dirty="0">
                <a:solidFill>
                  <a:srgbClr val="0070C0"/>
                </a:solidFill>
              </a:rPr>
              <a:t>Check effectiveness</a:t>
            </a:r>
          </a:p>
          <a:p>
            <a:pPr>
              <a:buClr>
                <a:srgbClr val="C00000"/>
              </a:buClr>
              <a:defRPr sz="2000"/>
            </a:pPr>
            <a:r>
              <a:rPr sz="2400" dirty="0">
                <a:solidFill>
                  <a:srgbClr val="0070C0"/>
                </a:solidFill>
              </a:rPr>
              <a:t>Conduct follow-up audits if needed</a:t>
            </a:r>
          </a:p>
          <a:p>
            <a:pPr>
              <a:buClr>
                <a:srgbClr val="C00000"/>
              </a:buClr>
              <a:defRPr sz="2000"/>
            </a:pPr>
            <a:r>
              <a:rPr sz="2400" dirty="0">
                <a:solidFill>
                  <a:srgbClr val="0070C0"/>
                </a:solidFill>
              </a:rPr>
              <a:t>Close nonconformities</a:t>
            </a:r>
          </a:p>
          <a:p>
            <a:pPr>
              <a:buClr>
                <a:srgbClr val="C00000"/>
              </a:buClr>
              <a:defRPr sz="2000"/>
            </a:pPr>
            <a:r>
              <a:rPr sz="2400" dirty="0">
                <a:solidFill>
                  <a:srgbClr val="0070C0"/>
                </a:solidFill>
              </a:rPr>
              <a:t>Maintain records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1707" y="507531"/>
            <a:ext cx="5026917" cy="571500"/>
          </a:xfrm>
        </p:spPr>
        <p:txBody>
          <a:bodyPr>
            <a:noAutofit/>
          </a:bodyPr>
          <a:lstStyle/>
          <a:p>
            <a:r>
              <a:rPr sz="2800" b="1" dirty="0">
                <a:solidFill>
                  <a:schemeClr val="accent6">
                    <a:lumMod val="50000"/>
                  </a:schemeClr>
                </a:solidFill>
              </a:rPr>
              <a:t>Clause 7 – Auditor Competence</a:t>
            </a:r>
          </a:p>
        </p:txBody>
      </p:sp>
      <p:sp>
        <p:nvSpPr>
          <p:cNvPr id="3" name="Content Placeholder 2"/>
          <p:cNvSpPr>
            <a:spLocks noGrp="1"/>
          </p:cNvSpPr>
          <p:nvPr>
            <p:ph idx="1"/>
          </p:nvPr>
        </p:nvSpPr>
        <p:spPr>
          <a:xfrm>
            <a:off x="1415627" y="1325104"/>
            <a:ext cx="6861386" cy="2262982"/>
          </a:xfrm>
        </p:spPr>
        <p:txBody>
          <a:bodyPr>
            <a:noAutofit/>
          </a:bodyPr>
          <a:lstStyle/>
          <a:p>
            <a:pPr>
              <a:buClr>
                <a:srgbClr val="C00000"/>
              </a:buClr>
              <a:defRPr sz="2000"/>
            </a:pPr>
            <a:r>
              <a:rPr sz="2400" dirty="0">
                <a:solidFill>
                  <a:srgbClr val="0070C0"/>
                </a:solidFill>
              </a:rPr>
              <a:t>Auditors require knowledge and skills</a:t>
            </a:r>
          </a:p>
          <a:p>
            <a:pPr>
              <a:buClr>
                <a:srgbClr val="C00000"/>
              </a:buClr>
              <a:defRPr sz="2000"/>
            </a:pPr>
            <a:r>
              <a:rPr sz="2400" dirty="0">
                <a:solidFill>
                  <a:srgbClr val="0070C0"/>
                </a:solidFill>
              </a:rPr>
              <a:t>Competence includes behaviour and technical knowledge</a:t>
            </a:r>
          </a:p>
          <a:p>
            <a:pPr>
              <a:buClr>
                <a:srgbClr val="C00000"/>
              </a:buClr>
              <a:defRPr sz="2000"/>
            </a:pPr>
            <a:r>
              <a:rPr sz="2400" dirty="0">
                <a:solidFill>
                  <a:srgbClr val="0070C0"/>
                </a:solidFill>
              </a:rPr>
              <a:t>Training and experience are essential</a:t>
            </a:r>
          </a:p>
          <a:p>
            <a:pPr>
              <a:buClr>
                <a:srgbClr val="C00000"/>
              </a:buClr>
              <a:defRPr sz="2000"/>
            </a:pPr>
            <a:r>
              <a:rPr sz="2400" dirty="0">
                <a:solidFill>
                  <a:srgbClr val="0070C0"/>
                </a:solidFill>
              </a:rPr>
              <a:t>Continual professional development required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Auditor Behaviour</a:t>
            </a:r>
          </a:p>
        </p:txBody>
      </p:sp>
      <p:sp>
        <p:nvSpPr>
          <p:cNvPr id="3" name="Content Placeholder 2"/>
          <p:cNvSpPr>
            <a:spLocks noGrp="1"/>
          </p:cNvSpPr>
          <p:nvPr>
            <p:ph idx="1"/>
          </p:nvPr>
        </p:nvSpPr>
        <p:spPr>
          <a:xfrm>
            <a:off x="1659467" y="1325103"/>
            <a:ext cx="5906346" cy="3111429"/>
          </a:xfrm>
        </p:spPr>
        <p:txBody>
          <a:bodyPr>
            <a:noAutofit/>
          </a:bodyPr>
          <a:lstStyle/>
          <a:p>
            <a:pPr>
              <a:buClr>
                <a:srgbClr val="C00000"/>
              </a:buClr>
              <a:defRPr sz="2000"/>
            </a:pPr>
            <a:r>
              <a:rPr sz="2400" dirty="0">
                <a:solidFill>
                  <a:srgbClr val="0070C0"/>
                </a:solidFill>
              </a:rPr>
              <a:t>Ethical</a:t>
            </a:r>
          </a:p>
          <a:p>
            <a:pPr>
              <a:buClr>
                <a:srgbClr val="C00000"/>
              </a:buClr>
              <a:defRPr sz="2000"/>
            </a:pPr>
            <a:r>
              <a:rPr sz="2400" dirty="0">
                <a:solidFill>
                  <a:srgbClr val="0070C0"/>
                </a:solidFill>
              </a:rPr>
              <a:t>Open-minded</a:t>
            </a:r>
          </a:p>
          <a:p>
            <a:pPr>
              <a:buClr>
                <a:srgbClr val="C00000"/>
              </a:buClr>
              <a:defRPr sz="2000"/>
            </a:pPr>
            <a:r>
              <a:rPr sz="2400" dirty="0">
                <a:solidFill>
                  <a:srgbClr val="0070C0"/>
                </a:solidFill>
              </a:rPr>
              <a:t>Observant</a:t>
            </a:r>
          </a:p>
          <a:p>
            <a:pPr>
              <a:buClr>
                <a:srgbClr val="C00000"/>
              </a:buClr>
              <a:defRPr sz="2000"/>
            </a:pPr>
            <a:r>
              <a:rPr sz="2400" dirty="0">
                <a:solidFill>
                  <a:srgbClr val="0070C0"/>
                </a:solidFill>
              </a:rPr>
              <a:t>Diplomatic</a:t>
            </a:r>
          </a:p>
          <a:p>
            <a:pPr>
              <a:buClr>
                <a:srgbClr val="C00000"/>
              </a:buClr>
              <a:defRPr sz="2000"/>
            </a:pPr>
            <a:r>
              <a:rPr sz="2400" dirty="0">
                <a:solidFill>
                  <a:srgbClr val="0070C0"/>
                </a:solidFill>
              </a:rPr>
              <a:t>Perceptive</a:t>
            </a:r>
          </a:p>
          <a:p>
            <a:pPr>
              <a:buClr>
                <a:srgbClr val="C00000"/>
              </a:buClr>
              <a:defRPr sz="2000"/>
            </a:pPr>
            <a:r>
              <a:rPr sz="2400" dirty="0">
                <a:solidFill>
                  <a:srgbClr val="0070C0"/>
                </a:solidFill>
              </a:rPr>
              <a:t>Versatile</a:t>
            </a:r>
          </a:p>
          <a:p>
            <a:pPr>
              <a:buClr>
                <a:srgbClr val="C00000"/>
              </a:buClr>
              <a:defRPr sz="2000"/>
            </a:pPr>
            <a:r>
              <a:rPr sz="2400" dirty="0">
                <a:solidFill>
                  <a:srgbClr val="0070C0"/>
                </a:solidFill>
              </a:rPr>
              <a:t>Self-reliant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A3DAFD-8D36-4F9C-A73D-6F689AF214FE}"/>
              </a:ext>
            </a:extLst>
          </p:cNvPr>
          <p:cNvSpPr txBox="1"/>
          <p:nvPr/>
        </p:nvSpPr>
        <p:spPr>
          <a:xfrm>
            <a:off x="3122508" y="474134"/>
            <a:ext cx="2350346" cy="523220"/>
          </a:xfrm>
          <a:prstGeom prst="rect">
            <a:avLst/>
          </a:prstGeom>
          <a:noFill/>
        </p:spPr>
        <p:txBody>
          <a:bodyPr wrap="squar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98EC080E-C2A1-49A0-AD87-EE8E8EE5DB29}"/>
              </a:ext>
            </a:extLst>
          </p:cNvPr>
          <p:cNvSpPr>
            <a:spLocks noGrp="1" noChangeArrowheads="1"/>
          </p:cNvSpPr>
          <p:nvPr>
            <p:ph idx="1"/>
          </p:nvPr>
        </p:nvSpPr>
        <p:spPr bwMode="auto">
          <a:xfrm>
            <a:off x="290945" y="1543225"/>
            <a:ext cx="8695114"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just" defTabSz="914400" rtl="0" eaLnBrk="0" fontAlgn="base" latinLnBrk="0" hangingPunct="0">
              <a:spcBef>
                <a:spcPct val="0"/>
              </a:spcBef>
              <a:spcAft>
                <a:spcPct val="0"/>
              </a:spcAft>
              <a:buClrTx/>
              <a:buSzTx/>
              <a:buFontTx/>
              <a:buChar char="•"/>
              <a:tabLst/>
            </a:pPr>
            <a:r>
              <a:rPr kumimoji="0" lang="en-US" altLang="en-US" sz="2400" b="1" i="0" u="none" strike="noStrike" cap="none" normalizeH="0" baseline="0" dirty="0">
                <a:ln>
                  <a:noFill/>
                </a:ln>
                <a:solidFill>
                  <a:schemeClr val="accent2">
                    <a:lumMod val="75000"/>
                  </a:schemeClr>
                </a:solidFill>
                <a:effectLst/>
              </a:rPr>
              <a:t>Auditing "Virtual Locations"</a:t>
            </a:r>
            <a:r>
              <a:rPr kumimoji="0" lang="en-US" altLang="en-US" sz="2400" b="0" i="0" u="none" strike="noStrike" cap="none" normalizeH="0" baseline="0" dirty="0">
                <a:ln>
                  <a:noFill/>
                </a:ln>
                <a:solidFill>
                  <a:schemeClr val="accent2">
                    <a:lumMod val="75000"/>
                  </a:schemeClr>
                </a:solidFill>
                <a:effectLst/>
              </a:rPr>
              <a:t>: </a:t>
            </a:r>
            <a:r>
              <a:rPr kumimoji="0" lang="en-US" altLang="en-US" sz="2400" b="0" i="0" u="none" strike="noStrike" cap="none" normalizeH="0" baseline="0" dirty="0">
                <a:ln>
                  <a:noFill/>
                </a:ln>
                <a:solidFill>
                  <a:srgbClr val="0070C0"/>
                </a:solidFill>
                <a:effectLst/>
              </a:rPr>
              <a:t>The audit scope now explicitly recognizes virtual environments, such as cloud-based workflows, digital approval systems, and shared remote platforms, shifting the focus beyond physical facilities.</a:t>
            </a:r>
          </a:p>
          <a:p>
            <a:pPr marL="0" marR="0" lvl="0" indent="0" algn="just" defTabSz="914400" rtl="0" eaLnBrk="0" fontAlgn="base" latinLnBrk="0" hangingPunct="0">
              <a:spcBef>
                <a:spcPct val="0"/>
              </a:spcBef>
              <a:spcAft>
                <a:spcPct val="0"/>
              </a:spcAft>
              <a:buClrTx/>
              <a:buSzTx/>
              <a:buFontTx/>
              <a:buChar char="•"/>
              <a:tabLst/>
            </a:pPr>
            <a:r>
              <a:rPr kumimoji="0" lang="en-US" altLang="en-US" sz="2400" b="1" i="0" u="none" strike="noStrike" cap="none" normalizeH="0" baseline="0" dirty="0">
                <a:ln>
                  <a:noFill/>
                </a:ln>
                <a:solidFill>
                  <a:schemeClr val="accent2">
                    <a:lumMod val="75000"/>
                  </a:schemeClr>
                </a:solidFill>
                <a:effectLst/>
              </a:rPr>
              <a:t>Information Security &amp; Cybersecurity</a:t>
            </a:r>
            <a:r>
              <a:rPr kumimoji="0" lang="en-US" altLang="en-US" sz="2400" b="0" i="0" u="none" strike="noStrike" cap="none" normalizeH="0" baseline="0" dirty="0">
                <a:ln>
                  <a:noFill/>
                </a:ln>
                <a:solidFill>
                  <a:schemeClr val="accent2">
                    <a:lumMod val="75000"/>
                  </a:schemeClr>
                </a:solidFill>
                <a:effectLst/>
              </a:rPr>
              <a:t>: </a:t>
            </a:r>
            <a:r>
              <a:rPr kumimoji="0" lang="en-US" altLang="en-US" sz="2400" b="0" i="0" u="none" strike="noStrike" cap="none" normalizeH="0" baseline="0" dirty="0">
                <a:ln>
                  <a:noFill/>
                </a:ln>
                <a:solidFill>
                  <a:srgbClr val="0070C0"/>
                </a:solidFill>
                <a:effectLst/>
              </a:rPr>
              <a:t>With digital evidence collection on the rise, the standard adds strict expectations for remote access controls, privacy during video interviews, and the secure handling of recordings or screenshots. </a:t>
            </a:r>
          </a:p>
        </p:txBody>
      </p:sp>
    </p:spTree>
    <p:extLst>
      <p:ext uri="{BB962C8B-B14F-4D97-AF65-F5344CB8AC3E}">
        <p14:creationId xmlns:p14="http://schemas.microsoft.com/office/powerpoint/2010/main" val="3420712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07531"/>
            <a:ext cx="4613744" cy="571500"/>
          </a:xfrm>
        </p:spPr>
        <p:txBody>
          <a:bodyPr>
            <a:noAutofit/>
          </a:bodyPr>
          <a:lstStyle/>
          <a:p>
            <a:r>
              <a:rPr sz="2800" b="1" dirty="0">
                <a:solidFill>
                  <a:schemeClr val="accent6">
                    <a:lumMod val="50000"/>
                  </a:schemeClr>
                </a:solidFill>
              </a:rPr>
              <a:t>Auditor Knowledge &amp; Skills</a:t>
            </a:r>
          </a:p>
        </p:txBody>
      </p:sp>
      <p:sp>
        <p:nvSpPr>
          <p:cNvPr id="3" name="Content Placeholder 2"/>
          <p:cNvSpPr>
            <a:spLocks noGrp="1"/>
          </p:cNvSpPr>
          <p:nvPr>
            <p:ph idx="1"/>
          </p:nvPr>
        </p:nvSpPr>
        <p:spPr>
          <a:xfrm>
            <a:off x="1469813" y="1325104"/>
            <a:ext cx="6041814" cy="2262982"/>
          </a:xfrm>
        </p:spPr>
        <p:txBody>
          <a:bodyPr>
            <a:noAutofit/>
          </a:bodyPr>
          <a:lstStyle/>
          <a:p>
            <a:pPr>
              <a:buClr>
                <a:srgbClr val="C00000"/>
              </a:buClr>
              <a:defRPr sz="2000"/>
            </a:pPr>
            <a:r>
              <a:rPr sz="2400" dirty="0">
                <a:solidFill>
                  <a:srgbClr val="0070C0"/>
                </a:solidFill>
              </a:rPr>
              <a:t>Audit principles and methods</a:t>
            </a:r>
          </a:p>
          <a:p>
            <a:pPr>
              <a:buClr>
                <a:srgbClr val="C00000"/>
              </a:buClr>
              <a:defRPr sz="2000"/>
            </a:pPr>
            <a:r>
              <a:rPr sz="2400" dirty="0">
                <a:solidFill>
                  <a:srgbClr val="0070C0"/>
                </a:solidFill>
              </a:rPr>
              <a:t>Management system standards</a:t>
            </a:r>
          </a:p>
          <a:p>
            <a:pPr>
              <a:buClr>
                <a:srgbClr val="C00000"/>
              </a:buClr>
              <a:defRPr sz="2000"/>
            </a:pPr>
            <a:r>
              <a:rPr sz="2400" dirty="0">
                <a:solidFill>
                  <a:srgbClr val="0070C0"/>
                </a:solidFill>
              </a:rPr>
              <a:t>Industry knowledge</a:t>
            </a:r>
          </a:p>
          <a:p>
            <a:pPr>
              <a:buClr>
                <a:srgbClr val="C00000"/>
              </a:buClr>
              <a:defRPr sz="2000"/>
            </a:pPr>
            <a:r>
              <a:rPr sz="2400" dirty="0">
                <a:solidFill>
                  <a:srgbClr val="0070C0"/>
                </a:solidFill>
              </a:rPr>
              <a:t>Risk management</a:t>
            </a:r>
          </a:p>
          <a:p>
            <a:pPr>
              <a:buClr>
                <a:srgbClr val="C00000"/>
              </a:buClr>
              <a:defRPr sz="2000"/>
            </a:pPr>
            <a:r>
              <a:rPr sz="2400" dirty="0">
                <a:solidFill>
                  <a:srgbClr val="0070C0"/>
                </a:solidFill>
              </a:rPr>
              <a:t>Communication and interviewing skills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Auditor Evaluation</a:t>
            </a:r>
          </a:p>
        </p:txBody>
      </p:sp>
      <p:sp>
        <p:nvSpPr>
          <p:cNvPr id="3" name="Content Placeholder 2"/>
          <p:cNvSpPr>
            <a:spLocks noGrp="1"/>
          </p:cNvSpPr>
          <p:nvPr>
            <p:ph idx="1"/>
          </p:nvPr>
        </p:nvSpPr>
        <p:spPr>
          <a:xfrm>
            <a:off x="1435947" y="1336181"/>
            <a:ext cx="6543040" cy="2262982"/>
          </a:xfrm>
        </p:spPr>
        <p:txBody>
          <a:bodyPr>
            <a:normAutofit/>
          </a:bodyPr>
          <a:lstStyle/>
          <a:p>
            <a:pPr>
              <a:buClr>
                <a:srgbClr val="C00000"/>
              </a:buClr>
              <a:defRPr sz="2000"/>
            </a:pPr>
            <a:r>
              <a:rPr sz="2400" dirty="0">
                <a:solidFill>
                  <a:srgbClr val="0070C0"/>
                </a:solidFill>
              </a:rPr>
              <a:t>Define competence criteria</a:t>
            </a:r>
          </a:p>
          <a:p>
            <a:pPr>
              <a:buClr>
                <a:srgbClr val="C00000"/>
              </a:buClr>
              <a:defRPr sz="2000"/>
            </a:pPr>
            <a:r>
              <a:rPr sz="2400" dirty="0">
                <a:solidFill>
                  <a:srgbClr val="0070C0"/>
                </a:solidFill>
              </a:rPr>
              <a:t>Select evaluation methods</a:t>
            </a:r>
          </a:p>
          <a:p>
            <a:pPr>
              <a:buClr>
                <a:srgbClr val="C00000"/>
              </a:buClr>
              <a:defRPr sz="2000"/>
            </a:pPr>
            <a:r>
              <a:rPr sz="2400" dirty="0">
                <a:solidFill>
                  <a:srgbClr val="0070C0"/>
                </a:solidFill>
              </a:rPr>
              <a:t>Assess performance</a:t>
            </a:r>
          </a:p>
          <a:p>
            <a:pPr>
              <a:buClr>
                <a:srgbClr val="C00000"/>
              </a:buClr>
              <a:defRPr sz="2000"/>
            </a:pPr>
            <a:r>
              <a:rPr sz="2400" dirty="0">
                <a:solidFill>
                  <a:srgbClr val="0070C0"/>
                </a:solidFill>
              </a:rPr>
              <a:t>Maintain competence records</a:t>
            </a:r>
          </a:p>
          <a:p>
            <a:pPr>
              <a:buClr>
                <a:srgbClr val="C00000"/>
              </a:buClr>
              <a:defRPr sz="2000"/>
            </a:pPr>
            <a:r>
              <a:rPr sz="2400" dirty="0">
                <a:solidFill>
                  <a:srgbClr val="0070C0"/>
                </a:solidFill>
              </a:rPr>
              <a:t>Promote continual improvement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304801" y="927547"/>
            <a:ext cx="8703732" cy="3624133"/>
          </a:xfrm>
        </p:spPr>
        <p:txBody>
          <a:bodyPr>
            <a:noAutofit/>
          </a:bodyPr>
          <a:lstStyle/>
          <a:p>
            <a:pPr marL="0" indent="0">
              <a:buNone/>
            </a:pPr>
            <a:r>
              <a:rPr lang="en-US" sz="2400" b="1" dirty="0">
                <a:solidFill>
                  <a:srgbClr val="7030A0"/>
                </a:solidFill>
              </a:rPr>
              <a:t>Introduction to Digitization in ISO 19011:2026</a:t>
            </a:r>
          </a:p>
          <a:p>
            <a:pPr algn="just"/>
            <a:r>
              <a:rPr lang="en-US" sz="2400" dirty="0">
                <a:solidFill>
                  <a:srgbClr val="0070C0"/>
                </a:solidFill>
              </a:rPr>
              <a:t>Core Message</a:t>
            </a:r>
          </a:p>
          <a:p>
            <a:pPr algn="just"/>
            <a:r>
              <a:rPr lang="en-US" sz="2400" dirty="0">
                <a:solidFill>
                  <a:srgbClr val="0070C0"/>
                </a:solidFill>
              </a:rPr>
              <a:t>Evolution, Not Revolution: Preserves the 7 core auditing principles but updates execution for a modern, digital workplace.</a:t>
            </a:r>
          </a:p>
          <a:p>
            <a:pPr algn="just"/>
            <a:r>
              <a:rPr lang="en-US" sz="2400" dirty="0">
                <a:solidFill>
                  <a:srgbClr val="0070C0"/>
                </a:solidFill>
              </a:rPr>
              <a:t>Lifecycle Integration: Digital tools must be considered during planning, execution, and reporting—not just during fieldwork.</a:t>
            </a:r>
          </a:p>
          <a:p>
            <a:pPr algn="just"/>
            <a:r>
              <a:rPr lang="en-US" sz="2400" dirty="0">
                <a:solidFill>
                  <a:srgbClr val="0070C0"/>
                </a:solidFill>
              </a:rPr>
              <a:t>Virtual Locations: Formally defines and scopes "virtual locations" (e.g., cloud environments, digital workflows) alongside physical ones.</a:t>
            </a:r>
          </a:p>
        </p:txBody>
      </p:sp>
    </p:spTree>
    <p:extLst>
      <p:ext uri="{BB962C8B-B14F-4D97-AF65-F5344CB8AC3E}">
        <p14:creationId xmlns:p14="http://schemas.microsoft.com/office/powerpoint/2010/main" val="1878266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1019386" y="1555397"/>
            <a:ext cx="7105227" cy="2262982"/>
          </a:xfrm>
        </p:spPr>
        <p:txBody>
          <a:bodyPr>
            <a:noAutofit/>
          </a:bodyPr>
          <a:lstStyle/>
          <a:p>
            <a:pPr>
              <a:buClr>
                <a:srgbClr val="C00000"/>
              </a:buClr>
              <a:defRPr sz="2000"/>
            </a:pPr>
            <a:r>
              <a:rPr sz="2400" dirty="0">
                <a:solidFill>
                  <a:srgbClr val="0070C0"/>
                </a:solidFill>
              </a:rPr>
              <a:t>Major enhancement in ISO 19011:2026</a:t>
            </a:r>
          </a:p>
          <a:p>
            <a:pPr>
              <a:buClr>
                <a:srgbClr val="C00000"/>
              </a:buClr>
              <a:defRPr sz="2000"/>
            </a:pPr>
            <a:r>
              <a:rPr sz="2400" dirty="0">
                <a:solidFill>
                  <a:srgbClr val="0070C0"/>
                </a:solidFill>
              </a:rPr>
              <a:t>Use secure communication platforms</a:t>
            </a:r>
          </a:p>
          <a:p>
            <a:pPr>
              <a:buClr>
                <a:srgbClr val="C00000"/>
              </a:buClr>
              <a:defRPr sz="2000"/>
            </a:pPr>
            <a:r>
              <a:rPr sz="2400" dirty="0">
                <a:solidFill>
                  <a:srgbClr val="0070C0"/>
                </a:solidFill>
              </a:rPr>
              <a:t>Verify authenticity of evidence</a:t>
            </a:r>
          </a:p>
          <a:p>
            <a:pPr>
              <a:buClr>
                <a:srgbClr val="C00000"/>
              </a:buClr>
              <a:defRPr sz="2000"/>
            </a:pPr>
            <a:r>
              <a:rPr sz="2400" dirty="0">
                <a:solidFill>
                  <a:srgbClr val="0070C0"/>
                </a:solidFill>
              </a:rPr>
              <a:t>Protect confidentiality</a:t>
            </a:r>
          </a:p>
          <a:p>
            <a:pPr>
              <a:buClr>
                <a:srgbClr val="C00000"/>
              </a:buClr>
              <a:defRPr sz="2000"/>
            </a:pPr>
            <a:r>
              <a:rPr sz="2400" dirty="0">
                <a:solidFill>
                  <a:srgbClr val="0070C0"/>
                </a:solidFill>
              </a:rPr>
              <a:t>Combine remote and on-site methods effectively</a:t>
            </a:r>
          </a:p>
        </p:txBody>
      </p:sp>
    </p:spTree>
    <p:extLst>
      <p:ext uri="{BB962C8B-B14F-4D97-AF65-F5344CB8AC3E}">
        <p14:creationId xmlns:p14="http://schemas.microsoft.com/office/powerpoint/2010/main" val="32987142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325121" y="702759"/>
            <a:ext cx="8751146" cy="3960636"/>
          </a:xfrm>
        </p:spPr>
        <p:txBody>
          <a:bodyPr>
            <a:noAutofit/>
          </a:bodyPr>
          <a:lstStyle/>
          <a:p>
            <a:pPr marL="0" indent="0">
              <a:buNone/>
            </a:pPr>
            <a:r>
              <a:rPr lang="en-US" sz="2400" b="1" dirty="0">
                <a:solidFill>
                  <a:srgbClr val="7030A0"/>
                </a:solidFill>
              </a:rPr>
              <a:t>Audit Programme &amp; Feasibility (Clause 5 &amp; 6)</a:t>
            </a:r>
          </a:p>
          <a:p>
            <a:pPr marL="0" indent="0">
              <a:buClr>
                <a:srgbClr val="C00000"/>
              </a:buClr>
              <a:buNone/>
            </a:pPr>
            <a:r>
              <a:rPr lang="en-US" sz="2400" b="1" dirty="0">
                <a:solidFill>
                  <a:srgbClr val="7030A0"/>
                </a:solidFill>
              </a:rPr>
              <a:t>Requirements:</a:t>
            </a:r>
          </a:p>
          <a:p>
            <a:pPr algn="just">
              <a:buClr>
                <a:srgbClr val="C00000"/>
              </a:buClr>
            </a:pPr>
            <a:r>
              <a:rPr lang="en-US" sz="2400" dirty="0">
                <a:solidFill>
                  <a:srgbClr val="0070C0"/>
                </a:solidFill>
              </a:rPr>
              <a:t>Tech Assessment: Audit program managers must evaluate the auditee's digital infrastructure maturity before finalizing the audit plan.</a:t>
            </a:r>
          </a:p>
          <a:p>
            <a:pPr>
              <a:buClr>
                <a:srgbClr val="C00000"/>
              </a:buClr>
            </a:pPr>
            <a:r>
              <a:rPr lang="en-US" sz="2400" dirty="0">
                <a:solidFill>
                  <a:srgbClr val="0070C0"/>
                </a:solidFill>
              </a:rPr>
              <a:t>ICT Feasibility: Feasibility reviews must formally verify if both parties have the appropriate tools, stable connectivity, and proper system access.</a:t>
            </a:r>
          </a:p>
          <a:p>
            <a:pPr>
              <a:buClr>
                <a:srgbClr val="C00000"/>
              </a:buClr>
            </a:pPr>
            <a:r>
              <a:rPr lang="en-US" sz="2400" dirty="0">
                <a:solidFill>
                  <a:srgbClr val="0070C0"/>
                </a:solidFill>
              </a:rPr>
              <a:t>Contingency Planning: Plans must outline explicit actions to take if digital tools or connection links fail during live assessments.</a:t>
            </a:r>
          </a:p>
        </p:txBody>
      </p:sp>
    </p:spTree>
    <p:extLst>
      <p:ext uri="{BB962C8B-B14F-4D97-AF65-F5344CB8AC3E}">
        <p14:creationId xmlns:p14="http://schemas.microsoft.com/office/powerpoint/2010/main" val="26498727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230293" y="702759"/>
            <a:ext cx="8845974" cy="3960636"/>
          </a:xfrm>
        </p:spPr>
        <p:txBody>
          <a:bodyPr>
            <a:noAutofit/>
          </a:bodyPr>
          <a:lstStyle/>
          <a:p>
            <a:pPr marL="0" indent="0">
              <a:buNone/>
            </a:pPr>
            <a:r>
              <a:rPr lang="en-US" sz="2400" b="1" dirty="0">
                <a:solidFill>
                  <a:srgbClr val="7030A0"/>
                </a:solidFill>
              </a:rPr>
              <a:t>Audit Programme &amp; Feasibility (Clause 5 &amp; 6)</a:t>
            </a:r>
          </a:p>
          <a:p>
            <a:pPr marL="0" indent="0">
              <a:buNone/>
            </a:pPr>
            <a:r>
              <a:rPr lang="en-US" sz="2400" b="1" dirty="0">
                <a:solidFill>
                  <a:srgbClr val="7030A0"/>
                </a:solidFill>
              </a:rPr>
              <a:t>Example:</a:t>
            </a:r>
          </a:p>
          <a:p>
            <a:pPr algn="just">
              <a:buClr>
                <a:srgbClr val="C00000"/>
              </a:buClr>
            </a:pPr>
            <a:r>
              <a:rPr lang="en-US" sz="2400" b="1" dirty="0">
                <a:solidFill>
                  <a:srgbClr val="0070C0"/>
                </a:solidFill>
              </a:rPr>
              <a:t>Scenario: </a:t>
            </a:r>
            <a:r>
              <a:rPr lang="en-US" sz="2400" dirty="0">
                <a:solidFill>
                  <a:srgbClr val="0070C0"/>
                </a:solidFill>
              </a:rPr>
              <a:t>Remote audit of an international software company's data-hosting processes.</a:t>
            </a:r>
          </a:p>
          <a:p>
            <a:pPr algn="just">
              <a:buClr>
                <a:srgbClr val="C00000"/>
              </a:buClr>
            </a:pPr>
            <a:r>
              <a:rPr lang="en-US" sz="2400" b="1" dirty="0">
                <a:solidFill>
                  <a:srgbClr val="0070C0"/>
                </a:solidFill>
              </a:rPr>
              <a:t>Application: </a:t>
            </a:r>
            <a:r>
              <a:rPr lang="en-US" sz="2400" dirty="0">
                <a:solidFill>
                  <a:srgbClr val="0070C0"/>
                </a:solidFill>
              </a:rPr>
              <a:t>The auditor establishes a pre-audit test call to check screen-sharing compatibility on Microsoft Teams and verifies they have temporary, read-only login credentials to the company’s Jira compliance board. The backup plan dictates switching to a phone interview and email evidence transfers if the live cloud video stream drops.</a:t>
            </a:r>
          </a:p>
        </p:txBody>
      </p:sp>
    </p:spTree>
    <p:extLst>
      <p:ext uri="{BB962C8B-B14F-4D97-AF65-F5344CB8AC3E}">
        <p14:creationId xmlns:p14="http://schemas.microsoft.com/office/powerpoint/2010/main" val="5454165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230293" y="702759"/>
            <a:ext cx="8845974" cy="3960636"/>
          </a:xfrm>
        </p:spPr>
        <p:txBody>
          <a:bodyPr>
            <a:noAutofit/>
          </a:bodyPr>
          <a:lstStyle/>
          <a:p>
            <a:pPr marL="0" indent="0">
              <a:buNone/>
            </a:pPr>
            <a:r>
              <a:rPr lang="en-US" sz="2400" b="1" dirty="0">
                <a:solidFill>
                  <a:srgbClr val="7030A0"/>
                </a:solidFill>
              </a:rPr>
              <a:t>Mandatory Auditor Digital Competence (Clause 7)</a:t>
            </a:r>
          </a:p>
          <a:p>
            <a:pPr marL="0" indent="0">
              <a:buNone/>
            </a:pPr>
            <a:r>
              <a:rPr lang="en-US" sz="2400" b="1" dirty="0">
                <a:solidFill>
                  <a:srgbClr val="7030A0"/>
                </a:solidFill>
              </a:rPr>
              <a:t>Requirements:</a:t>
            </a:r>
          </a:p>
          <a:p>
            <a:pPr algn="just">
              <a:buClr>
                <a:srgbClr val="C00000"/>
              </a:buClr>
            </a:pPr>
            <a:r>
              <a:rPr lang="en-US" sz="2400" dirty="0">
                <a:solidFill>
                  <a:srgbClr val="0070C0"/>
                </a:solidFill>
              </a:rPr>
              <a:t>ICT Fluency: Auditors are formally evaluated on their digital capabilities, not just technical standard knowledge.</a:t>
            </a:r>
          </a:p>
          <a:p>
            <a:pPr algn="just">
              <a:buClr>
                <a:srgbClr val="C00000"/>
              </a:buClr>
            </a:pPr>
            <a:r>
              <a:rPr lang="en-US" sz="2400" dirty="0">
                <a:solidFill>
                  <a:srgbClr val="0070C0"/>
                </a:solidFill>
              </a:rPr>
              <a:t>Data Analytics: Internal auditors must possess skills to sample and analyze electronic data fields instead of relying on paper files.</a:t>
            </a:r>
          </a:p>
          <a:p>
            <a:pPr algn="just">
              <a:buClr>
                <a:srgbClr val="C00000"/>
              </a:buClr>
            </a:pPr>
            <a:r>
              <a:rPr lang="en-US" sz="2400" dirty="0">
                <a:solidFill>
                  <a:srgbClr val="0070C0"/>
                </a:solidFill>
              </a:rPr>
              <a:t>Remote Psychology: Training must cover soft skills required to handle remote interviews effectively and read engagement levels via webcam.</a:t>
            </a:r>
            <a:endParaRPr lang="en-US" dirty="0"/>
          </a:p>
        </p:txBody>
      </p:sp>
    </p:spTree>
    <p:extLst>
      <p:ext uri="{BB962C8B-B14F-4D97-AF65-F5344CB8AC3E}">
        <p14:creationId xmlns:p14="http://schemas.microsoft.com/office/powerpoint/2010/main" val="20354663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230293" y="702759"/>
            <a:ext cx="8845974" cy="3960636"/>
          </a:xfrm>
        </p:spPr>
        <p:txBody>
          <a:bodyPr>
            <a:noAutofit/>
          </a:bodyPr>
          <a:lstStyle/>
          <a:p>
            <a:pPr marL="0" indent="0">
              <a:buNone/>
            </a:pPr>
            <a:r>
              <a:rPr lang="en-US" sz="2400" b="1" dirty="0">
                <a:solidFill>
                  <a:srgbClr val="7030A0"/>
                </a:solidFill>
              </a:rPr>
              <a:t>Mandatory Auditor Digital Competence (Clause 7)</a:t>
            </a:r>
          </a:p>
          <a:p>
            <a:pPr marL="0" indent="0">
              <a:buNone/>
            </a:pPr>
            <a:endParaRPr lang="en-US" sz="2400" b="1" dirty="0">
              <a:solidFill>
                <a:srgbClr val="7030A0"/>
              </a:solidFill>
            </a:endParaRPr>
          </a:p>
        </p:txBody>
      </p:sp>
      <p:sp>
        <p:nvSpPr>
          <p:cNvPr id="9" name="Rectangle 4">
            <a:extLst>
              <a:ext uri="{FF2B5EF4-FFF2-40B4-BE49-F238E27FC236}">
                <a16:creationId xmlns:a16="http://schemas.microsoft.com/office/drawing/2014/main" id="{F5920F47-1014-4015-B279-884F2BA01B75}"/>
              </a:ext>
            </a:extLst>
          </p:cNvPr>
          <p:cNvSpPr>
            <a:spLocks noChangeArrowheads="1"/>
          </p:cNvSpPr>
          <p:nvPr/>
        </p:nvSpPr>
        <p:spPr bwMode="auto">
          <a:xfrm>
            <a:off x="214591" y="1216240"/>
            <a:ext cx="443868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dirty="0">
                <a:solidFill>
                  <a:srgbClr val="7030A0"/>
                </a:solidFill>
                <a:latin typeface="Times New Roman" panose="02020603050405020304" pitchFamily="18" charset="0"/>
                <a:cs typeface="Times New Roman" panose="02020603050405020304" pitchFamily="18" charset="0"/>
              </a:rPr>
              <a:t>Example</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dirty="0">
                <a:solidFill>
                  <a:srgbClr val="00B050"/>
                </a:solidFill>
                <a:latin typeface="Times New Roman" panose="02020603050405020304" pitchFamily="18" charset="0"/>
                <a:cs typeface="Times New Roman" panose="02020603050405020304" pitchFamily="18" charset="0"/>
              </a:rPr>
              <a:t>Competence Matrix Change: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0" name="Table 9">
            <a:extLst>
              <a:ext uri="{FF2B5EF4-FFF2-40B4-BE49-F238E27FC236}">
                <a16:creationId xmlns:a16="http://schemas.microsoft.com/office/drawing/2014/main" id="{55A24932-AB5B-47ED-B8E3-E4372B7C07EA}"/>
              </a:ext>
            </a:extLst>
          </p:cNvPr>
          <p:cNvGraphicFramePr>
            <a:graphicFrameLocks noGrp="1"/>
          </p:cNvGraphicFramePr>
          <p:nvPr>
            <p:extLst>
              <p:ext uri="{D42A27DB-BD31-4B8C-83A1-F6EECF244321}">
                <p14:modId xmlns:p14="http://schemas.microsoft.com/office/powerpoint/2010/main" val="1292676647"/>
              </p:ext>
            </p:extLst>
          </p:nvPr>
        </p:nvGraphicFramePr>
        <p:xfrm>
          <a:off x="955674" y="2217906"/>
          <a:ext cx="6685108" cy="1363493"/>
        </p:xfrm>
        <a:graphic>
          <a:graphicData uri="http://schemas.openxmlformats.org/drawingml/2006/table">
            <a:tbl>
              <a:tblPr firstRow="1" firstCol="1" bandRow="1">
                <a:tableStyleId>{5C22544A-7EE6-4342-B048-85BDC9FD1C3A}</a:tableStyleId>
              </a:tblPr>
              <a:tblGrid>
                <a:gridCol w="3342554">
                  <a:extLst>
                    <a:ext uri="{9D8B030D-6E8A-4147-A177-3AD203B41FA5}">
                      <a16:colId xmlns:a16="http://schemas.microsoft.com/office/drawing/2014/main" val="2696389058"/>
                    </a:ext>
                  </a:extLst>
                </a:gridCol>
                <a:gridCol w="3342554">
                  <a:extLst>
                    <a:ext uri="{9D8B030D-6E8A-4147-A177-3AD203B41FA5}">
                      <a16:colId xmlns:a16="http://schemas.microsoft.com/office/drawing/2014/main" val="2699918229"/>
                    </a:ext>
                  </a:extLst>
                </a:gridCol>
              </a:tblGrid>
              <a:tr h="279701">
                <a:tc>
                  <a:txBody>
                    <a:bodyPr/>
                    <a:lstStyle/>
                    <a:p>
                      <a:pPr marL="0" marR="0" algn="ctr">
                        <a:lnSpc>
                          <a:spcPct val="107000"/>
                        </a:lnSpc>
                        <a:spcBef>
                          <a:spcPts val="0"/>
                        </a:spcBef>
                        <a:spcAft>
                          <a:spcPts val="0"/>
                        </a:spcAft>
                      </a:pPr>
                      <a:r>
                        <a:rPr lang="en-US" sz="1050" dirty="0">
                          <a:effectLst/>
                        </a:rPr>
                        <a:t>Traditional Auditor Skill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marL="0" marR="0" algn="ctr">
                        <a:lnSpc>
                          <a:spcPct val="107000"/>
                        </a:lnSpc>
                        <a:spcBef>
                          <a:spcPts val="0"/>
                        </a:spcBef>
                        <a:spcAft>
                          <a:spcPts val="0"/>
                        </a:spcAft>
                      </a:pPr>
                      <a:r>
                        <a:rPr lang="en-US" sz="1050">
                          <a:effectLst/>
                        </a:rPr>
                        <a:t>ISO 19011:2026 Digitized Skill Requirement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86901648"/>
                  </a:ext>
                </a:extLst>
              </a:tr>
              <a:tr h="541896">
                <a:tc>
                  <a:txBody>
                    <a:bodyPr/>
                    <a:lstStyle/>
                    <a:p>
                      <a:pPr marL="0" marR="0">
                        <a:lnSpc>
                          <a:spcPct val="107000"/>
                        </a:lnSpc>
                        <a:spcBef>
                          <a:spcPts val="0"/>
                        </a:spcBef>
                        <a:spcAft>
                          <a:spcPts val="0"/>
                        </a:spcAft>
                      </a:pPr>
                      <a:r>
                        <a:rPr lang="en-US" sz="1050">
                          <a:effectLst/>
                        </a:rPr>
                        <a:t>Manually pulling 10 paper invoices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marL="0" marR="0" algn="just">
                        <a:lnSpc>
                          <a:spcPct val="107000"/>
                        </a:lnSpc>
                        <a:spcBef>
                          <a:spcPts val="0"/>
                        </a:spcBef>
                        <a:spcAft>
                          <a:spcPts val="0"/>
                        </a:spcAft>
                      </a:pPr>
                      <a:r>
                        <a:rPr lang="en-US" sz="1050">
                          <a:effectLst/>
                        </a:rPr>
                        <a:t>Running a localized SQL query or Excel macro to identify outliers across 10,000 digital records.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17255176"/>
                  </a:ext>
                </a:extLst>
              </a:tr>
              <a:tr h="541896">
                <a:tc>
                  <a:txBody>
                    <a:bodyPr/>
                    <a:lstStyle/>
                    <a:p>
                      <a:pPr marL="0" marR="0">
                        <a:lnSpc>
                          <a:spcPct val="107000"/>
                        </a:lnSpc>
                        <a:spcBef>
                          <a:spcPts val="0"/>
                        </a:spcBef>
                        <a:spcAft>
                          <a:spcPts val="0"/>
                        </a:spcAft>
                      </a:pPr>
                      <a:r>
                        <a:rPr lang="en-US" sz="1050">
                          <a:effectLst/>
                        </a:rPr>
                        <a:t>In-person walk-through observation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marL="0" marR="0" algn="just">
                        <a:lnSpc>
                          <a:spcPct val="107000"/>
                        </a:lnSpc>
                        <a:spcBef>
                          <a:spcPts val="0"/>
                        </a:spcBef>
                        <a:spcAft>
                          <a:spcPts val="0"/>
                        </a:spcAft>
                      </a:pPr>
                      <a:r>
                        <a:rPr lang="en-US" sz="1050" dirty="0">
                          <a:effectLst/>
                        </a:rPr>
                        <a:t>Managing interactive webcams, smart glasses, or drone feeds to audit remote physical warehouses.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677753876"/>
                  </a:ext>
                </a:extLst>
              </a:tr>
            </a:tbl>
          </a:graphicData>
        </a:graphic>
      </p:graphicFrame>
    </p:spTree>
    <p:extLst>
      <p:ext uri="{BB962C8B-B14F-4D97-AF65-F5344CB8AC3E}">
        <p14:creationId xmlns:p14="http://schemas.microsoft.com/office/powerpoint/2010/main" val="705509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230293" y="702759"/>
            <a:ext cx="8845974" cy="3960636"/>
          </a:xfrm>
        </p:spPr>
        <p:txBody>
          <a:bodyPr>
            <a:noAutofit/>
          </a:bodyPr>
          <a:lstStyle/>
          <a:p>
            <a:pPr marL="0" indent="0">
              <a:buNone/>
            </a:pPr>
            <a:r>
              <a:rPr lang="en-US" sz="2400" b="1" dirty="0">
                <a:solidFill>
                  <a:srgbClr val="7030A0"/>
                </a:solidFill>
              </a:rPr>
              <a:t>Digital Evidence &amp; Information Security</a:t>
            </a:r>
          </a:p>
          <a:p>
            <a:pPr marL="0" indent="0">
              <a:buNone/>
            </a:pPr>
            <a:r>
              <a:rPr lang="en-US" sz="2400" b="1" dirty="0">
                <a:solidFill>
                  <a:srgbClr val="7030A0"/>
                </a:solidFill>
              </a:rPr>
              <a:t>Requirements:</a:t>
            </a:r>
          </a:p>
          <a:p>
            <a:pPr marL="0" indent="0">
              <a:buNone/>
            </a:pPr>
            <a:endParaRPr lang="en-US" sz="2400" b="1" dirty="0">
              <a:solidFill>
                <a:srgbClr val="7030A0"/>
              </a:solidFill>
            </a:endParaRPr>
          </a:p>
          <a:p>
            <a:pPr algn="just">
              <a:buClr>
                <a:srgbClr val="C00000"/>
              </a:buClr>
            </a:pPr>
            <a:r>
              <a:rPr lang="en-US" sz="2400" b="1" dirty="0">
                <a:solidFill>
                  <a:srgbClr val="0070C0"/>
                </a:solidFill>
              </a:rPr>
              <a:t>Data Integrity: </a:t>
            </a:r>
            <a:r>
              <a:rPr lang="en-US" sz="2400" dirty="0">
                <a:solidFill>
                  <a:srgbClr val="0070C0"/>
                </a:solidFill>
              </a:rPr>
              <a:t>Increased focus on verifying the completeness, accuracy, and currency of digital data.</a:t>
            </a:r>
          </a:p>
          <a:p>
            <a:pPr algn="just">
              <a:buClr>
                <a:srgbClr val="C00000"/>
              </a:buClr>
            </a:pPr>
            <a:r>
              <a:rPr lang="en-US" sz="2400" b="1" dirty="0">
                <a:solidFill>
                  <a:srgbClr val="0070C0"/>
                </a:solidFill>
              </a:rPr>
              <a:t>Cybersecurity Protocols: </a:t>
            </a:r>
            <a:r>
              <a:rPr lang="en-US" sz="2400" dirty="0">
                <a:solidFill>
                  <a:srgbClr val="0070C0"/>
                </a:solidFill>
              </a:rPr>
              <a:t>Strict control over data handling to prevent auditors from becoming security vulnerabilities.</a:t>
            </a:r>
          </a:p>
          <a:p>
            <a:pPr algn="just">
              <a:buClr>
                <a:srgbClr val="C00000"/>
              </a:buClr>
            </a:pPr>
            <a:r>
              <a:rPr lang="en-US" sz="2400" b="1" dirty="0">
                <a:solidFill>
                  <a:srgbClr val="0070C0"/>
                </a:solidFill>
              </a:rPr>
              <a:t>Privacy Management: </a:t>
            </a:r>
            <a:r>
              <a:rPr lang="en-US" sz="2400" dirty="0">
                <a:solidFill>
                  <a:srgbClr val="0070C0"/>
                </a:solidFill>
              </a:rPr>
              <a:t>Clear guidelines on permissions before taking screenshots or recordings during remote sessions. </a:t>
            </a:r>
          </a:p>
          <a:p>
            <a:pPr marL="0" indent="0">
              <a:buNone/>
            </a:pPr>
            <a:endParaRPr lang="en-US" sz="2400" b="1" dirty="0">
              <a:solidFill>
                <a:srgbClr val="7030A0"/>
              </a:solidFill>
            </a:endParaRPr>
          </a:p>
        </p:txBody>
      </p:sp>
    </p:spTree>
    <p:extLst>
      <p:ext uri="{BB962C8B-B14F-4D97-AF65-F5344CB8AC3E}">
        <p14:creationId xmlns:p14="http://schemas.microsoft.com/office/powerpoint/2010/main" val="35911828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230293" y="702759"/>
            <a:ext cx="8845974" cy="3960636"/>
          </a:xfrm>
        </p:spPr>
        <p:txBody>
          <a:bodyPr>
            <a:noAutofit/>
          </a:bodyPr>
          <a:lstStyle/>
          <a:p>
            <a:pPr marL="0" indent="0">
              <a:buNone/>
            </a:pPr>
            <a:r>
              <a:rPr lang="en-US" sz="2400" b="1" dirty="0">
                <a:solidFill>
                  <a:srgbClr val="7030A0"/>
                </a:solidFill>
              </a:rPr>
              <a:t>Digital Evidence &amp; Information Security</a:t>
            </a:r>
          </a:p>
          <a:p>
            <a:pPr marL="0" indent="0">
              <a:buNone/>
            </a:pPr>
            <a:r>
              <a:rPr lang="en-US" sz="2400" b="1" dirty="0">
                <a:solidFill>
                  <a:srgbClr val="7030A0"/>
                </a:solidFill>
              </a:rPr>
              <a:t>Example</a:t>
            </a:r>
          </a:p>
          <a:p>
            <a:pPr algn="just">
              <a:buClr>
                <a:srgbClr val="C00000"/>
              </a:buClr>
            </a:pPr>
            <a:r>
              <a:rPr lang="en-US" sz="2300" b="1" dirty="0">
                <a:solidFill>
                  <a:srgbClr val="0070C0"/>
                </a:solidFill>
              </a:rPr>
              <a:t>Scenario: </a:t>
            </a:r>
            <a:r>
              <a:rPr lang="en-US" sz="2300" dirty="0">
                <a:solidFill>
                  <a:srgbClr val="0070C0"/>
                </a:solidFill>
              </a:rPr>
              <a:t>Auditing a manufacturing facility's equipment calibration records hosted on an e-QMS (Electronic Quality Management System).</a:t>
            </a:r>
          </a:p>
          <a:p>
            <a:pPr marL="0" indent="0" algn="just">
              <a:buClr>
                <a:srgbClr val="C00000"/>
              </a:buClr>
              <a:buNone/>
            </a:pPr>
            <a:endParaRPr lang="en-US" sz="2300" dirty="0">
              <a:solidFill>
                <a:srgbClr val="0070C0"/>
              </a:solidFill>
            </a:endParaRPr>
          </a:p>
          <a:p>
            <a:pPr algn="just">
              <a:buClr>
                <a:srgbClr val="C00000"/>
              </a:buClr>
            </a:pPr>
            <a:r>
              <a:rPr lang="en-US" sz="2300" b="1" dirty="0">
                <a:solidFill>
                  <a:srgbClr val="0070C0"/>
                </a:solidFill>
              </a:rPr>
              <a:t>Application: </a:t>
            </a:r>
            <a:r>
              <a:rPr lang="en-US" sz="2300" dirty="0">
                <a:solidFill>
                  <a:srgbClr val="0070C0"/>
                </a:solidFill>
              </a:rPr>
              <a:t>Instead of accepting a static, emailed PDF snapshot, the auditor requests a live screen-share to verify the metadata, electronic signatures, and systemic audit trail. To preserve confidentiality, the auditor records the unique document tracking number in their notes instead of taking local screenshots of proprietary system settings.</a:t>
            </a:r>
          </a:p>
          <a:p>
            <a:pPr marL="0" indent="0">
              <a:buNone/>
            </a:pPr>
            <a:endParaRPr lang="en-US" sz="2400" b="1" dirty="0">
              <a:solidFill>
                <a:srgbClr val="7030A0"/>
              </a:solidFill>
            </a:endParaRPr>
          </a:p>
        </p:txBody>
      </p:sp>
    </p:spTree>
    <p:extLst>
      <p:ext uri="{BB962C8B-B14F-4D97-AF65-F5344CB8AC3E}">
        <p14:creationId xmlns:p14="http://schemas.microsoft.com/office/powerpoint/2010/main" val="338552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A3DAFD-8D36-4F9C-A73D-6F689AF214FE}"/>
              </a:ext>
            </a:extLst>
          </p:cNvPr>
          <p:cNvSpPr txBox="1"/>
          <p:nvPr/>
        </p:nvSpPr>
        <p:spPr>
          <a:xfrm>
            <a:off x="3122508" y="474134"/>
            <a:ext cx="2350346" cy="523220"/>
          </a:xfrm>
          <a:prstGeom prst="rect">
            <a:avLst/>
          </a:prstGeom>
          <a:noFill/>
        </p:spPr>
        <p:txBody>
          <a:bodyPr wrap="squar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Introduction</a:t>
            </a:r>
          </a:p>
        </p:txBody>
      </p:sp>
      <p:sp>
        <p:nvSpPr>
          <p:cNvPr id="2" name="Content Placeholder 1">
            <a:extLst>
              <a:ext uri="{FF2B5EF4-FFF2-40B4-BE49-F238E27FC236}">
                <a16:creationId xmlns:a16="http://schemas.microsoft.com/office/drawing/2014/main" id="{3B65329A-F1F8-4B22-A596-0EE196BE561F}"/>
              </a:ext>
            </a:extLst>
          </p:cNvPr>
          <p:cNvSpPr>
            <a:spLocks noGrp="1" noChangeArrowheads="1"/>
          </p:cNvSpPr>
          <p:nvPr>
            <p:ph idx="1"/>
          </p:nvPr>
        </p:nvSpPr>
        <p:spPr bwMode="auto">
          <a:xfrm>
            <a:off x="349135" y="1205736"/>
            <a:ext cx="8670174"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accent2">
                    <a:lumMod val="75000"/>
                  </a:schemeClr>
                </a:solidFill>
                <a:effectLst/>
              </a:rPr>
              <a:t>Climate and Sustainability Factors</a:t>
            </a:r>
            <a:r>
              <a:rPr kumimoji="0" lang="en-US" altLang="en-US" sz="2400" b="0" i="0" u="none" strike="noStrike" cap="none" normalizeH="0" baseline="0" dirty="0">
                <a:ln>
                  <a:noFill/>
                </a:ln>
                <a:solidFill>
                  <a:schemeClr val="accent2">
                    <a:lumMod val="75000"/>
                  </a:schemeClr>
                </a:solidFill>
                <a:effectLst/>
              </a:rPr>
              <a:t>: </a:t>
            </a:r>
            <a:r>
              <a:rPr kumimoji="0" lang="en-US" altLang="en-US" sz="2400" b="0" i="0" u="none" strike="noStrike" cap="none" normalizeH="0" baseline="0" dirty="0">
                <a:ln>
                  <a:noFill/>
                </a:ln>
                <a:solidFill>
                  <a:srgbClr val="0070C0"/>
                </a:solidFill>
                <a:effectLst/>
              </a:rPr>
              <a:t>In line with recent ISO harmonized amendments, audit program managers must now consider whether climate change impacts the auditee’s management system and risks.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accent2">
                    <a:lumMod val="75000"/>
                  </a:schemeClr>
                </a:solidFill>
                <a:effectLst/>
              </a:rPr>
              <a:t>Dynamic Supply Chain Auditing</a:t>
            </a:r>
            <a:r>
              <a:rPr kumimoji="0" lang="en-US" altLang="en-US" sz="2400" b="0" i="0" u="none" strike="noStrike" cap="none" normalizeH="0" baseline="0" dirty="0">
                <a:ln>
                  <a:noFill/>
                </a:ln>
                <a:solidFill>
                  <a:schemeClr val="accent2">
                    <a:lumMod val="75000"/>
                  </a:schemeClr>
                </a:solidFill>
                <a:effectLst/>
              </a:rPr>
              <a:t>: </a:t>
            </a:r>
            <a:r>
              <a:rPr kumimoji="0" lang="en-US" altLang="en-US" sz="2400" b="0" i="0" u="none" strike="noStrike" cap="none" normalizeH="0" baseline="0" dirty="0">
                <a:ln>
                  <a:noFill/>
                </a:ln>
                <a:solidFill>
                  <a:srgbClr val="0070C0"/>
                </a:solidFill>
                <a:effectLst/>
              </a:rPr>
              <a:t>Guidance in Annex A.12 has been expanded to push supplier evaluations toward a dynamic model that evaluates operational resilience and environmental vulnerabilities, rather than just basic quality compliance. </a:t>
            </a:r>
          </a:p>
        </p:txBody>
      </p:sp>
    </p:spTree>
    <p:extLst>
      <p:ext uri="{BB962C8B-B14F-4D97-AF65-F5344CB8AC3E}">
        <p14:creationId xmlns:p14="http://schemas.microsoft.com/office/powerpoint/2010/main" val="9259572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277706" y="966189"/>
            <a:ext cx="7958667" cy="3436478"/>
          </a:xfrm>
        </p:spPr>
        <p:txBody>
          <a:bodyPr>
            <a:noAutofit/>
          </a:bodyPr>
          <a:lstStyle/>
          <a:p>
            <a:pPr marL="0" indent="0">
              <a:buNone/>
            </a:pPr>
            <a:r>
              <a:rPr lang="en-US" sz="2400" b="1" dirty="0">
                <a:solidFill>
                  <a:srgbClr val="7030A0"/>
                </a:solidFill>
              </a:rPr>
              <a:t>Audit Reporting &amp; Transparency (Clause 6.5 &amp; 6.6)</a:t>
            </a:r>
          </a:p>
          <a:p>
            <a:pPr marL="0" indent="0">
              <a:buNone/>
            </a:pPr>
            <a:r>
              <a:rPr lang="en-US" sz="2400" b="1" dirty="0">
                <a:solidFill>
                  <a:srgbClr val="7030A0"/>
                </a:solidFill>
              </a:rPr>
              <a:t>Requirements:</a:t>
            </a:r>
          </a:p>
          <a:p>
            <a:pPr algn="just">
              <a:buClr>
                <a:srgbClr val="C00000"/>
              </a:buClr>
            </a:pPr>
            <a:r>
              <a:rPr lang="en-US" sz="2300" b="1" dirty="0">
                <a:solidFill>
                  <a:srgbClr val="0070C0"/>
                </a:solidFill>
              </a:rPr>
              <a:t>Method Clarity: </a:t>
            </a:r>
            <a:r>
              <a:rPr lang="en-US" sz="2300" dirty="0">
                <a:solidFill>
                  <a:srgbClr val="0070C0"/>
                </a:solidFill>
              </a:rPr>
              <a:t>Final reports must explicitly document which sections were conducted on-site vs. via remote digital methods.</a:t>
            </a:r>
          </a:p>
          <a:p>
            <a:pPr marL="0" indent="0" algn="just">
              <a:buClr>
                <a:srgbClr val="C00000"/>
              </a:buClr>
              <a:buNone/>
            </a:pPr>
            <a:endParaRPr lang="en-US" sz="2300" dirty="0">
              <a:solidFill>
                <a:srgbClr val="0070C0"/>
              </a:solidFill>
            </a:endParaRPr>
          </a:p>
          <a:p>
            <a:pPr algn="just">
              <a:buClr>
                <a:srgbClr val="C00000"/>
              </a:buClr>
            </a:pPr>
            <a:r>
              <a:rPr lang="en-US" sz="2300" b="1" dirty="0">
                <a:solidFill>
                  <a:srgbClr val="0070C0"/>
                </a:solidFill>
              </a:rPr>
              <a:t>Evidence Traceability: </a:t>
            </a:r>
            <a:r>
              <a:rPr lang="en-US" sz="2300" dirty="0">
                <a:solidFill>
                  <a:srgbClr val="0070C0"/>
                </a:solidFill>
              </a:rPr>
              <a:t>Reports must state precisely how digital data was accessed, viewed, and cross-verified</a:t>
            </a:r>
          </a:p>
          <a:p>
            <a:pPr marL="0" indent="0">
              <a:buNone/>
            </a:pPr>
            <a:endParaRPr lang="en-US" sz="2400" b="1" dirty="0">
              <a:solidFill>
                <a:srgbClr val="7030A0"/>
              </a:solidFill>
            </a:endParaRPr>
          </a:p>
        </p:txBody>
      </p:sp>
    </p:spTree>
    <p:extLst>
      <p:ext uri="{BB962C8B-B14F-4D97-AF65-F5344CB8AC3E}">
        <p14:creationId xmlns:p14="http://schemas.microsoft.com/office/powerpoint/2010/main" val="16519576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744" y="221781"/>
            <a:ext cx="4114800" cy="571500"/>
          </a:xfrm>
        </p:spPr>
        <p:txBody>
          <a:bodyPr>
            <a:normAutofit/>
          </a:bodyPr>
          <a:lstStyle/>
          <a:p>
            <a:r>
              <a:rPr sz="2800" b="1" dirty="0">
                <a:solidFill>
                  <a:schemeClr val="accent6">
                    <a:lumMod val="50000"/>
                  </a:schemeClr>
                </a:solidFill>
              </a:rPr>
              <a:t>Remote Auditing</a:t>
            </a:r>
          </a:p>
        </p:txBody>
      </p:sp>
      <p:sp>
        <p:nvSpPr>
          <p:cNvPr id="3" name="Content Placeholder 2"/>
          <p:cNvSpPr>
            <a:spLocks noGrp="1"/>
          </p:cNvSpPr>
          <p:nvPr>
            <p:ph idx="1"/>
          </p:nvPr>
        </p:nvSpPr>
        <p:spPr>
          <a:xfrm>
            <a:off x="277706" y="966188"/>
            <a:ext cx="7958667" cy="3768371"/>
          </a:xfrm>
        </p:spPr>
        <p:txBody>
          <a:bodyPr>
            <a:noAutofit/>
          </a:bodyPr>
          <a:lstStyle/>
          <a:p>
            <a:pPr marL="0" indent="0">
              <a:buNone/>
            </a:pPr>
            <a:r>
              <a:rPr lang="en-US" sz="2400" b="1" dirty="0">
                <a:solidFill>
                  <a:srgbClr val="7030A0"/>
                </a:solidFill>
              </a:rPr>
              <a:t>Audit Reporting &amp; Transparency (Clause 6.5 &amp; 6.6)</a:t>
            </a:r>
          </a:p>
          <a:p>
            <a:pPr marL="0" indent="0">
              <a:buNone/>
            </a:pPr>
            <a:r>
              <a:rPr lang="en-US" sz="2400" b="1" dirty="0">
                <a:solidFill>
                  <a:srgbClr val="7030A0"/>
                </a:solidFill>
              </a:rPr>
              <a:t>Example:</a:t>
            </a:r>
          </a:p>
          <a:p>
            <a:pPr marL="0" indent="0" algn="just">
              <a:buClr>
                <a:srgbClr val="C00000"/>
              </a:buClr>
              <a:buNone/>
            </a:pPr>
            <a:r>
              <a:rPr lang="en-US" b="1" dirty="0"/>
              <a:t>                                                </a:t>
            </a:r>
            <a:r>
              <a:rPr lang="en-US" sz="2400" b="1" dirty="0">
                <a:solidFill>
                  <a:srgbClr val="00B050"/>
                </a:solidFill>
              </a:rPr>
              <a:t>"Good vs. Bad" Reporting”</a:t>
            </a:r>
          </a:p>
          <a:p>
            <a:pPr marL="0" indent="0" algn="just">
              <a:buClr>
                <a:srgbClr val="C00000"/>
              </a:buClr>
              <a:buNone/>
            </a:pPr>
            <a:endParaRPr lang="en-US" sz="2400" b="1" dirty="0">
              <a:solidFill>
                <a:srgbClr val="7030A0"/>
              </a:solidFill>
            </a:endParaRPr>
          </a:p>
        </p:txBody>
      </p:sp>
      <p:graphicFrame>
        <p:nvGraphicFramePr>
          <p:cNvPr id="6" name="Table 5">
            <a:extLst>
              <a:ext uri="{FF2B5EF4-FFF2-40B4-BE49-F238E27FC236}">
                <a16:creationId xmlns:a16="http://schemas.microsoft.com/office/drawing/2014/main" id="{0D7216B3-A4CC-4C8A-A3E4-55C95BB53DDE}"/>
              </a:ext>
            </a:extLst>
          </p:cNvPr>
          <p:cNvGraphicFramePr>
            <a:graphicFrameLocks noGrp="1"/>
          </p:cNvGraphicFramePr>
          <p:nvPr>
            <p:extLst>
              <p:ext uri="{D42A27DB-BD31-4B8C-83A1-F6EECF244321}">
                <p14:modId xmlns:p14="http://schemas.microsoft.com/office/powerpoint/2010/main" val="236720233"/>
              </p:ext>
            </p:extLst>
          </p:nvPr>
        </p:nvGraphicFramePr>
        <p:xfrm>
          <a:off x="1571413" y="2328102"/>
          <a:ext cx="6075680" cy="2262186"/>
        </p:xfrm>
        <a:graphic>
          <a:graphicData uri="http://schemas.openxmlformats.org/drawingml/2006/table">
            <a:tbl>
              <a:tblPr firstRow="1" firstCol="1" bandRow="1">
                <a:tableStyleId>{5C22544A-7EE6-4342-B048-85BDC9FD1C3A}</a:tableStyleId>
              </a:tblPr>
              <a:tblGrid>
                <a:gridCol w="3037840">
                  <a:extLst>
                    <a:ext uri="{9D8B030D-6E8A-4147-A177-3AD203B41FA5}">
                      <a16:colId xmlns:a16="http://schemas.microsoft.com/office/drawing/2014/main" val="1588896717"/>
                    </a:ext>
                  </a:extLst>
                </a:gridCol>
                <a:gridCol w="3037840">
                  <a:extLst>
                    <a:ext uri="{9D8B030D-6E8A-4147-A177-3AD203B41FA5}">
                      <a16:colId xmlns:a16="http://schemas.microsoft.com/office/drawing/2014/main" val="1481827562"/>
                    </a:ext>
                  </a:extLst>
                </a:gridCol>
              </a:tblGrid>
              <a:tr h="288088">
                <a:tc>
                  <a:txBody>
                    <a:bodyPr/>
                    <a:lstStyle/>
                    <a:p>
                      <a:pPr marL="0" marR="0" algn="ctr">
                        <a:lnSpc>
                          <a:spcPct val="107000"/>
                        </a:lnSpc>
                        <a:spcBef>
                          <a:spcPts val="0"/>
                        </a:spcBef>
                        <a:spcAft>
                          <a:spcPts val="0"/>
                        </a:spcAft>
                      </a:pPr>
                      <a:r>
                        <a:rPr lang="en-US" sz="900" dirty="0">
                          <a:solidFill>
                            <a:srgbClr val="C00000"/>
                          </a:solidFill>
                          <a:effectLst/>
                        </a:rPr>
                        <a:t>❌</a:t>
                      </a:r>
                      <a:r>
                        <a:rPr lang="en-US" sz="900" dirty="0">
                          <a:effectLst/>
                        </a:rPr>
                        <a:t> Non-Compliant Reporting (Too Vague)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778" marR="7778" marT="7778" marB="7778" anchor="ctr"/>
                </a:tc>
                <a:tc>
                  <a:txBody>
                    <a:bodyPr/>
                    <a:lstStyle/>
                    <a:p>
                      <a:pPr marL="171450" marR="0" indent="-171450" algn="ctr">
                        <a:lnSpc>
                          <a:spcPct val="107000"/>
                        </a:lnSpc>
                        <a:spcBef>
                          <a:spcPts val="0"/>
                        </a:spcBef>
                        <a:spcAft>
                          <a:spcPts val="0"/>
                        </a:spcAft>
                        <a:buClr>
                          <a:srgbClr val="FFFF00"/>
                        </a:buClr>
                        <a:buSzPct val="120000"/>
                        <a:buFont typeface="Wingdings" panose="05000000000000000000" pitchFamily="2" charset="2"/>
                        <a:buChar char="ü"/>
                      </a:pPr>
                      <a:r>
                        <a:rPr lang="en-US" sz="900" dirty="0">
                          <a:effectLst/>
                        </a:rPr>
                        <a:t>Compliant Reporting (ISO 19011:2026)</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778" marR="7778" marT="7778" marB="7778" anchor="ctr"/>
                </a:tc>
                <a:extLst>
                  <a:ext uri="{0D108BD9-81ED-4DB2-BD59-A6C34878D82A}">
                    <a16:rowId xmlns:a16="http://schemas.microsoft.com/office/drawing/2014/main" val="2819840345"/>
                  </a:ext>
                </a:extLst>
              </a:tr>
              <a:tr h="987049">
                <a:tc>
                  <a:txBody>
                    <a:bodyPr/>
                    <a:lstStyle/>
                    <a:p>
                      <a:pPr marL="0" marR="0" algn="just">
                        <a:lnSpc>
                          <a:spcPct val="107000"/>
                        </a:lnSpc>
                        <a:spcBef>
                          <a:spcPts val="0"/>
                        </a:spcBef>
                        <a:spcAft>
                          <a:spcPts val="0"/>
                        </a:spcAft>
                      </a:pPr>
                      <a:r>
                        <a:rPr lang="en-US" sz="900">
                          <a:effectLst/>
                        </a:rPr>
                        <a:t>"We reviewed the company's training records online and everything looked okay."</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7778" marR="7778" marT="7778" marB="7778" anchor="ctr"/>
                </a:tc>
                <a:tc>
                  <a:txBody>
                    <a:bodyPr/>
                    <a:lstStyle/>
                    <a:p>
                      <a:pPr marL="0" marR="0" algn="just">
                        <a:lnSpc>
                          <a:spcPct val="107000"/>
                        </a:lnSpc>
                        <a:spcBef>
                          <a:spcPts val="0"/>
                        </a:spcBef>
                        <a:spcAft>
                          <a:spcPts val="0"/>
                        </a:spcAft>
                      </a:pPr>
                      <a:r>
                        <a:rPr lang="en-US" sz="900" dirty="0">
                          <a:effectLst/>
                        </a:rPr>
                        <a:t>"Training records for 50 employees were sampled via read-only access to the Workday LMS portal on August 4, 2026. Completed certificates were cross-verified against live HR payroll active dates."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778" marR="7778" marT="7778" marB="7778" anchor="ctr"/>
                </a:tc>
                <a:extLst>
                  <a:ext uri="{0D108BD9-81ED-4DB2-BD59-A6C34878D82A}">
                    <a16:rowId xmlns:a16="http://schemas.microsoft.com/office/drawing/2014/main" val="888511395"/>
                  </a:ext>
                </a:extLst>
              </a:tr>
              <a:tr h="987049">
                <a:tc>
                  <a:txBody>
                    <a:bodyPr/>
                    <a:lstStyle/>
                    <a:p>
                      <a:pPr marL="0" marR="0" algn="just">
                        <a:lnSpc>
                          <a:spcPct val="107000"/>
                        </a:lnSpc>
                        <a:spcBef>
                          <a:spcPts val="0"/>
                        </a:spcBef>
                        <a:spcAft>
                          <a:spcPts val="0"/>
                        </a:spcAft>
                      </a:pPr>
                      <a:r>
                        <a:rPr lang="en-US" sz="900">
                          <a:effectLst/>
                        </a:rPr>
                        <a:t>"We watched the warehouse operations via a video call."</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7778" marR="7778" marT="7778" marB="7778" anchor="ctr"/>
                </a:tc>
                <a:tc>
                  <a:txBody>
                    <a:bodyPr/>
                    <a:lstStyle/>
                    <a:p>
                      <a:pPr marL="0" marR="0" algn="just">
                        <a:lnSpc>
                          <a:spcPct val="107000"/>
                        </a:lnSpc>
                        <a:spcBef>
                          <a:spcPts val="0"/>
                        </a:spcBef>
                        <a:spcAft>
                          <a:spcPts val="0"/>
                        </a:spcAft>
                      </a:pPr>
                      <a:r>
                        <a:rPr lang="en-US" sz="900" dirty="0">
                          <a:effectLst/>
                        </a:rPr>
                        <a:t>"Physical stock handling was audited via a remote live-stream video feed using a high-definition mobile camera operated by the Warehouse Supervisor. Video continuity was maintained to prevent data gaps."</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778" marR="7778" marT="7778" marB="7778" anchor="ctr"/>
                </a:tc>
                <a:extLst>
                  <a:ext uri="{0D108BD9-81ED-4DB2-BD59-A6C34878D82A}">
                    <a16:rowId xmlns:a16="http://schemas.microsoft.com/office/drawing/2014/main" val="2520155085"/>
                  </a:ext>
                </a:extLst>
              </a:tr>
            </a:tbl>
          </a:graphicData>
        </a:graphic>
      </p:graphicFrame>
    </p:spTree>
    <p:extLst>
      <p:ext uri="{BB962C8B-B14F-4D97-AF65-F5344CB8AC3E}">
        <p14:creationId xmlns:p14="http://schemas.microsoft.com/office/powerpoint/2010/main" val="36250203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8160" y="507531"/>
            <a:ext cx="4654384" cy="571500"/>
          </a:xfrm>
        </p:spPr>
        <p:txBody>
          <a:bodyPr>
            <a:noAutofit/>
          </a:bodyPr>
          <a:lstStyle/>
          <a:p>
            <a:r>
              <a:rPr sz="2800" b="1" dirty="0">
                <a:solidFill>
                  <a:schemeClr val="accent6">
                    <a:lumMod val="50000"/>
                  </a:schemeClr>
                </a:solidFill>
              </a:rPr>
              <a:t>Examples of Audit Questions</a:t>
            </a:r>
          </a:p>
        </p:txBody>
      </p:sp>
      <p:sp>
        <p:nvSpPr>
          <p:cNvPr id="3" name="Content Placeholder 2"/>
          <p:cNvSpPr>
            <a:spLocks noGrp="1"/>
          </p:cNvSpPr>
          <p:nvPr>
            <p:ph idx="1"/>
          </p:nvPr>
        </p:nvSpPr>
        <p:spPr>
          <a:xfrm>
            <a:off x="1239519" y="1325104"/>
            <a:ext cx="5704251" cy="2262982"/>
          </a:xfrm>
        </p:spPr>
        <p:txBody>
          <a:bodyPr>
            <a:noAutofit/>
          </a:bodyPr>
          <a:lstStyle/>
          <a:p>
            <a:pPr>
              <a:buClr>
                <a:srgbClr val="C00000"/>
              </a:buClr>
              <a:defRPr sz="2000"/>
            </a:pPr>
            <a:r>
              <a:rPr sz="2400" dirty="0">
                <a:solidFill>
                  <a:srgbClr val="0070C0"/>
                </a:solidFill>
              </a:rPr>
              <a:t>How are risks identified?</a:t>
            </a:r>
          </a:p>
          <a:p>
            <a:pPr>
              <a:buClr>
                <a:srgbClr val="C00000"/>
              </a:buClr>
              <a:defRPr sz="2000"/>
            </a:pPr>
            <a:r>
              <a:rPr sz="2400" dirty="0">
                <a:solidFill>
                  <a:srgbClr val="0070C0"/>
                </a:solidFill>
              </a:rPr>
              <a:t>How are corrective actions verified?</a:t>
            </a:r>
          </a:p>
          <a:p>
            <a:pPr>
              <a:buClr>
                <a:srgbClr val="C00000"/>
              </a:buClr>
              <a:defRPr sz="2000"/>
            </a:pPr>
            <a:r>
              <a:rPr sz="2400" dirty="0">
                <a:solidFill>
                  <a:srgbClr val="0070C0"/>
                </a:solidFill>
              </a:rPr>
              <a:t>How are objectives monitored?</a:t>
            </a:r>
          </a:p>
          <a:p>
            <a:pPr>
              <a:buClr>
                <a:srgbClr val="C00000"/>
              </a:buClr>
              <a:defRPr sz="2000"/>
            </a:pPr>
            <a:r>
              <a:rPr sz="2400" dirty="0">
                <a:solidFill>
                  <a:srgbClr val="0070C0"/>
                </a:solidFill>
              </a:rPr>
              <a:t>What records demonstrate conformity?</a:t>
            </a:r>
          </a:p>
          <a:p>
            <a:pPr>
              <a:buClr>
                <a:srgbClr val="C00000"/>
              </a:buClr>
              <a:defRPr sz="2000"/>
            </a:pPr>
            <a:r>
              <a:rPr sz="2400" dirty="0">
                <a:solidFill>
                  <a:srgbClr val="0070C0"/>
                </a:solidFill>
              </a:rPr>
              <a:t>How is management review performed?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227" y="405931"/>
            <a:ext cx="5433317" cy="571500"/>
          </a:xfrm>
        </p:spPr>
        <p:txBody>
          <a:bodyPr>
            <a:noAutofit/>
          </a:bodyPr>
          <a:lstStyle/>
          <a:p>
            <a:r>
              <a:rPr sz="2800" b="1" dirty="0">
                <a:solidFill>
                  <a:schemeClr val="accent6">
                    <a:lumMod val="50000"/>
                  </a:schemeClr>
                </a:solidFill>
              </a:rPr>
              <a:t>Common Audit Nonconformities</a:t>
            </a:r>
          </a:p>
        </p:txBody>
      </p:sp>
      <p:sp>
        <p:nvSpPr>
          <p:cNvPr id="3" name="Content Placeholder 2"/>
          <p:cNvSpPr>
            <a:spLocks noGrp="1"/>
          </p:cNvSpPr>
          <p:nvPr>
            <p:ph idx="1"/>
          </p:nvPr>
        </p:nvSpPr>
        <p:spPr>
          <a:xfrm>
            <a:off x="1645919" y="1325104"/>
            <a:ext cx="5175931" cy="2262982"/>
          </a:xfrm>
        </p:spPr>
        <p:txBody>
          <a:bodyPr>
            <a:noAutofit/>
          </a:bodyPr>
          <a:lstStyle/>
          <a:p>
            <a:pPr>
              <a:buClr>
                <a:srgbClr val="C00000"/>
              </a:buClr>
              <a:defRPr sz="2000"/>
            </a:pPr>
            <a:r>
              <a:rPr sz="2400" dirty="0">
                <a:solidFill>
                  <a:srgbClr val="0070C0"/>
                </a:solidFill>
              </a:rPr>
              <a:t>Incomplete records</a:t>
            </a:r>
          </a:p>
          <a:p>
            <a:pPr>
              <a:buClr>
                <a:srgbClr val="C00000"/>
              </a:buClr>
              <a:defRPr sz="2000"/>
            </a:pPr>
            <a:r>
              <a:rPr sz="2400" dirty="0">
                <a:solidFill>
                  <a:srgbClr val="0070C0"/>
                </a:solidFill>
              </a:rPr>
              <a:t>Lack of internal audits</a:t>
            </a:r>
          </a:p>
          <a:p>
            <a:pPr>
              <a:buClr>
                <a:srgbClr val="C00000"/>
              </a:buClr>
              <a:defRPr sz="2000"/>
            </a:pPr>
            <a:r>
              <a:rPr sz="2400" dirty="0">
                <a:solidFill>
                  <a:srgbClr val="0070C0"/>
                </a:solidFill>
              </a:rPr>
              <a:t>Ineffective corrective actions</a:t>
            </a:r>
          </a:p>
          <a:p>
            <a:pPr>
              <a:buClr>
                <a:srgbClr val="C00000"/>
              </a:buClr>
              <a:defRPr sz="2000"/>
            </a:pPr>
            <a:r>
              <a:rPr sz="2400" dirty="0">
                <a:solidFill>
                  <a:srgbClr val="0070C0"/>
                </a:solidFill>
              </a:rPr>
              <a:t>Undefined responsibilities</a:t>
            </a:r>
          </a:p>
          <a:p>
            <a:pPr>
              <a:buClr>
                <a:srgbClr val="C00000"/>
              </a:buClr>
              <a:defRPr sz="2000"/>
            </a:pPr>
            <a:r>
              <a:rPr sz="2400" dirty="0">
                <a:solidFill>
                  <a:srgbClr val="0070C0"/>
                </a:solidFill>
              </a:rPr>
              <a:t>Insufficient employee competence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0747" y="507531"/>
            <a:ext cx="4701797" cy="571500"/>
          </a:xfrm>
        </p:spPr>
        <p:txBody>
          <a:bodyPr>
            <a:noAutofit/>
          </a:bodyPr>
          <a:lstStyle/>
          <a:p>
            <a:r>
              <a:rPr sz="2800" b="1" dirty="0">
                <a:solidFill>
                  <a:schemeClr val="accent6">
                    <a:lumMod val="50000"/>
                  </a:schemeClr>
                </a:solidFill>
              </a:rPr>
              <a:t>Benefits of Effective Auditing</a:t>
            </a:r>
          </a:p>
        </p:txBody>
      </p:sp>
      <p:sp>
        <p:nvSpPr>
          <p:cNvPr id="3" name="Content Placeholder 2"/>
          <p:cNvSpPr>
            <a:spLocks noGrp="1"/>
          </p:cNvSpPr>
          <p:nvPr>
            <p:ph idx="1"/>
          </p:nvPr>
        </p:nvSpPr>
        <p:spPr>
          <a:xfrm>
            <a:off x="1557867" y="1325104"/>
            <a:ext cx="4884677" cy="2262982"/>
          </a:xfrm>
        </p:spPr>
        <p:txBody>
          <a:bodyPr>
            <a:noAutofit/>
          </a:bodyPr>
          <a:lstStyle/>
          <a:p>
            <a:pPr>
              <a:buClr>
                <a:srgbClr val="C00000"/>
              </a:buClr>
              <a:defRPr sz="2000"/>
            </a:pPr>
            <a:r>
              <a:rPr sz="2400" dirty="0">
                <a:solidFill>
                  <a:srgbClr val="0070C0"/>
                </a:solidFill>
              </a:rPr>
              <a:t>Improves compliance</a:t>
            </a:r>
          </a:p>
          <a:p>
            <a:pPr>
              <a:buClr>
                <a:srgbClr val="C00000"/>
              </a:buClr>
              <a:defRPr sz="2000"/>
            </a:pPr>
            <a:r>
              <a:rPr sz="2400" dirty="0">
                <a:solidFill>
                  <a:srgbClr val="0070C0"/>
                </a:solidFill>
              </a:rPr>
              <a:t>Enhances process control</a:t>
            </a:r>
          </a:p>
          <a:p>
            <a:pPr>
              <a:buClr>
                <a:srgbClr val="C00000"/>
              </a:buClr>
              <a:defRPr sz="2000"/>
            </a:pPr>
            <a:r>
              <a:rPr sz="2400" dirty="0">
                <a:solidFill>
                  <a:srgbClr val="0070C0"/>
                </a:solidFill>
              </a:rPr>
              <a:t>Reduces operational risks</a:t>
            </a:r>
          </a:p>
          <a:p>
            <a:pPr>
              <a:buClr>
                <a:srgbClr val="C00000"/>
              </a:buClr>
              <a:defRPr sz="2000"/>
            </a:pPr>
            <a:r>
              <a:rPr sz="2400" dirty="0">
                <a:solidFill>
                  <a:srgbClr val="0070C0"/>
                </a:solidFill>
              </a:rPr>
              <a:t>Supports continual improvement</a:t>
            </a:r>
          </a:p>
          <a:p>
            <a:pPr>
              <a:buClr>
                <a:srgbClr val="C00000"/>
              </a:buClr>
              <a:defRPr sz="2000"/>
            </a:pPr>
            <a:r>
              <a:rPr sz="2400" dirty="0">
                <a:solidFill>
                  <a:srgbClr val="0070C0"/>
                </a:solidFill>
              </a:rPr>
              <a:t>Improves customer confidence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2800" b="1" dirty="0">
                <a:solidFill>
                  <a:schemeClr val="accent6">
                    <a:lumMod val="50000"/>
                  </a:schemeClr>
                </a:solidFill>
              </a:rPr>
              <a:t>Summary</a:t>
            </a:r>
          </a:p>
        </p:txBody>
      </p:sp>
      <p:sp>
        <p:nvSpPr>
          <p:cNvPr id="3" name="Content Placeholder 2"/>
          <p:cNvSpPr>
            <a:spLocks noGrp="1"/>
          </p:cNvSpPr>
          <p:nvPr>
            <p:ph idx="1"/>
          </p:nvPr>
        </p:nvSpPr>
        <p:spPr>
          <a:xfrm>
            <a:off x="1090506" y="1370048"/>
            <a:ext cx="6394027" cy="2262982"/>
          </a:xfrm>
        </p:spPr>
        <p:txBody>
          <a:bodyPr>
            <a:noAutofit/>
          </a:bodyPr>
          <a:lstStyle/>
          <a:p>
            <a:pPr>
              <a:buClr>
                <a:srgbClr val="C00000"/>
              </a:buClr>
              <a:defRPr sz="2000"/>
            </a:pPr>
            <a:r>
              <a:rPr sz="2400" dirty="0">
                <a:solidFill>
                  <a:srgbClr val="0070C0"/>
                </a:solidFill>
              </a:rPr>
              <a:t>ISO 19011:2026 supports effective auditing</a:t>
            </a:r>
          </a:p>
          <a:p>
            <a:pPr>
              <a:buClr>
                <a:srgbClr val="C00000"/>
              </a:buClr>
              <a:defRPr sz="2000"/>
            </a:pPr>
            <a:r>
              <a:rPr sz="2400" dirty="0">
                <a:solidFill>
                  <a:srgbClr val="0070C0"/>
                </a:solidFill>
              </a:rPr>
              <a:t>Risk-based auditing improves focus</a:t>
            </a:r>
          </a:p>
          <a:p>
            <a:pPr>
              <a:buClr>
                <a:srgbClr val="C00000"/>
              </a:buClr>
              <a:defRPr sz="2000"/>
            </a:pPr>
            <a:r>
              <a:rPr sz="2400" dirty="0">
                <a:solidFill>
                  <a:srgbClr val="0070C0"/>
                </a:solidFill>
              </a:rPr>
              <a:t>Evidence-based auditing improves reliability</a:t>
            </a:r>
          </a:p>
          <a:p>
            <a:pPr>
              <a:buClr>
                <a:srgbClr val="C00000"/>
              </a:buClr>
              <a:defRPr sz="2000"/>
            </a:pPr>
            <a:r>
              <a:rPr sz="2400" dirty="0">
                <a:solidFill>
                  <a:srgbClr val="0070C0"/>
                </a:solidFill>
              </a:rPr>
              <a:t>Competent auditors improve effectiveness</a:t>
            </a:r>
          </a:p>
          <a:p>
            <a:pPr>
              <a:buClr>
                <a:srgbClr val="C00000"/>
              </a:buClr>
              <a:defRPr sz="2000"/>
            </a:pPr>
            <a:r>
              <a:rPr sz="2400" dirty="0">
                <a:solidFill>
                  <a:srgbClr val="0070C0"/>
                </a:solidFill>
              </a:rPr>
              <a:t>Continuous improvement is essential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49165" y="4157589"/>
            <a:ext cx="4114800" cy="510469"/>
          </a:xfrm>
        </p:spPr>
        <p:txBody>
          <a:bodyPr/>
          <a:lstStyle/>
          <a:p>
            <a:pPr>
              <a:buFont typeface="Wingdings" panose="05000000000000000000" pitchFamily="2" charset="2"/>
              <a:buChar char="Ø"/>
              <a:defRPr sz="2000"/>
            </a:pPr>
            <a:r>
              <a:rPr lang="en-US" b="1" dirty="0">
                <a:solidFill>
                  <a:schemeClr val="accent6">
                    <a:lumMod val="75000"/>
                  </a:schemeClr>
                </a:solidFill>
                <a:effectLst>
                  <a:outerShdw blurRad="38100" dist="38100" dir="2700000" algn="tl">
                    <a:srgbClr val="000000">
                      <a:alpha val="43137"/>
                    </a:srgbClr>
                  </a:outerShdw>
                </a:effectLst>
              </a:rPr>
              <a:t>Next to go for Online exam,,,,,</a:t>
            </a:r>
            <a:endParaRPr b="1" dirty="0">
              <a:solidFill>
                <a:schemeClr val="accent6">
                  <a:lumMod val="75000"/>
                </a:schemeClr>
              </a:solidFill>
              <a:effectLst>
                <a:outerShdw blurRad="38100" dist="38100" dir="2700000" algn="tl">
                  <a:srgbClr val="000000">
                    <a:alpha val="43137"/>
                  </a:srgbClr>
                </a:outerShdw>
              </a:effectLst>
            </a:endParaRPr>
          </a:p>
        </p:txBody>
      </p:sp>
      <p:pic>
        <p:nvPicPr>
          <p:cNvPr id="7" name="Picture 6">
            <a:extLst>
              <a:ext uri="{FF2B5EF4-FFF2-40B4-BE49-F238E27FC236}">
                <a16:creationId xmlns:a16="http://schemas.microsoft.com/office/drawing/2014/main" id="{97DF77B9-9188-4C4C-82EC-F8BAF04D7EA3}"/>
              </a:ext>
            </a:extLst>
          </p:cNvPr>
          <p:cNvPicPr>
            <a:picLocks noChangeAspect="1"/>
          </p:cNvPicPr>
          <p:nvPr/>
        </p:nvPicPr>
        <p:blipFill>
          <a:blip r:embed="rId2"/>
          <a:stretch>
            <a:fillRect/>
          </a:stretch>
        </p:blipFill>
        <p:spPr>
          <a:xfrm>
            <a:off x="1288473" y="332507"/>
            <a:ext cx="6315813" cy="3805059"/>
          </a:xfrm>
          <a:prstGeom prst="ellipse">
            <a:avLst/>
          </a:prstGeom>
          <a:ln>
            <a:noFill/>
          </a:ln>
          <a:effectLst>
            <a:softEdge rad="112500"/>
          </a:effectLst>
        </p:spPr>
      </p:pic>
      <p:pic>
        <p:nvPicPr>
          <p:cNvPr id="8" name="Graphic 3" descr="Pencil">
            <a:extLst>
              <a:ext uri="{FF2B5EF4-FFF2-40B4-BE49-F238E27FC236}">
                <a16:creationId xmlns:a16="http://schemas.microsoft.com/office/drawing/2014/main" id="{FC4F7C08-20D9-4932-8ECB-D5A2E507DF2B}"/>
              </a:ext>
            </a:extLst>
          </p:cNvPr>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91746" y="3854174"/>
            <a:ext cx="673331" cy="60682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A3DAFD-8D36-4F9C-A73D-6F689AF214FE}"/>
              </a:ext>
            </a:extLst>
          </p:cNvPr>
          <p:cNvSpPr txBox="1"/>
          <p:nvPr/>
        </p:nvSpPr>
        <p:spPr>
          <a:xfrm>
            <a:off x="3122508" y="474134"/>
            <a:ext cx="2350346" cy="523220"/>
          </a:xfrm>
          <a:prstGeom prst="rect">
            <a:avLst/>
          </a:prstGeom>
          <a:noFill/>
        </p:spPr>
        <p:txBody>
          <a:bodyPr wrap="squar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Introduction</a:t>
            </a:r>
          </a:p>
        </p:txBody>
      </p:sp>
      <p:sp>
        <p:nvSpPr>
          <p:cNvPr id="3" name="Rectangle 1">
            <a:extLst>
              <a:ext uri="{FF2B5EF4-FFF2-40B4-BE49-F238E27FC236}">
                <a16:creationId xmlns:a16="http://schemas.microsoft.com/office/drawing/2014/main" id="{D432234E-AE3B-4062-BD6B-40E293E1FA06}"/>
              </a:ext>
            </a:extLst>
          </p:cNvPr>
          <p:cNvSpPr>
            <a:spLocks noGrp="1" noChangeArrowheads="1"/>
          </p:cNvSpPr>
          <p:nvPr>
            <p:ph idx="1"/>
          </p:nvPr>
        </p:nvSpPr>
        <p:spPr bwMode="auto">
          <a:xfrm>
            <a:off x="415637" y="1097331"/>
            <a:ext cx="8395854" cy="3257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400" b="1" i="0" u="none" strike="noStrike" cap="none" normalizeH="0" baseline="0" dirty="0">
                <a:ln>
                  <a:noFill/>
                </a:ln>
                <a:solidFill>
                  <a:schemeClr val="accent2">
                    <a:lumMod val="75000"/>
                  </a:schemeClr>
                </a:solidFill>
                <a:effectLst/>
              </a:rPr>
              <a:t>Upgraded Auditor Competencies</a:t>
            </a:r>
            <a:r>
              <a:rPr kumimoji="0" lang="en-US" altLang="en-US" sz="2400" b="0" i="0" u="none" strike="noStrike" cap="none" normalizeH="0" baseline="0" dirty="0">
                <a:ln>
                  <a:noFill/>
                </a:ln>
                <a:solidFill>
                  <a:schemeClr val="accent2">
                    <a:lumMod val="75000"/>
                  </a:schemeClr>
                </a:solidFill>
                <a:effectLst/>
              </a:rPr>
              <a:t>: </a:t>
            </a:r>
            <a:r>
              <a:rPr kumimoji="0" lang="en-US" altLang="en-US" sz="2400" b="0" i="0" u="none" strike="noStrike" cap="none" normalizeH="0" baseline="0" dirty="0">
                <a:ln>
                  <a:noFill/>
                </a:ln>
                <a:solidFill>
                  <a:srgbClr val="0070C0"/>
                </a:solidFill>
                <a:effectLst/>
              </a:rPr>
              <a:t>Auditors are now expected to have mandatory digital skills to validate electronic data, navigate cloud environments, and apply data-driven auditing techniques.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400" b="1" i="0" u="none" strike="noStrike" cap="none" normalizeH="0" baseline="0" dirty="0">
                <a:ln>
                  <a:noFill/>
                </a:ln>
                <a:solidFill>
                  <a:schemeClr val="accent2">
                    <a:lumMod val="75000"/>
                  </a:schemeClr>
                </a:solidFill>
                <a:effectLst/>
              </a:rPr>
              <a:t>System Performance Over Process Checklist</a:t>
            </a:r>
            <a:r>
              <a:rPr kumimoji="0" lang="en-US" altLang="en-US" sz="2400" b="0" i="0" u="none" strike="noStrike" cap="none" normalizeH="0" baseline="0" dirty="0">
                <a:ln>
                  <a:noFill/>
                </a:ln>
                <a:solidFill>
                  <a:schemeClr val="accent2">
                    <a:lumMod val="75000"/>
                  </a:schemeClr>
                </a:solidFill>
                <a:effectLst/>
              </a:rPr>
              <a:t>: </a:t>
            </a:r>
            <a:r>
              <a:rPr kumimoji="0" lang="en-US" altLang="en-US" sz="2400" b="0" i="0" u="none" strike="noStrike" cap="none" normalizeH="0" baseline="0" dirty="0">
                <a:ln>
                  <a:noFill/>
                </a:ln>
                <a:solidFill>
                  <a:srgbClr val="0070C0"/>
                </a:solidFill>
                <a:effectLst/>
              </a:rPr>
              <a:t>The revision shifts the focus from checking if a process simply exists to evaluating its actual performance, trends, and effectiveness. </a:t>
            </a:r>
          </a:p>
        </p:txBody>
      </p:sp>
    </p:spTree>
    <p:extLst>
      <p:ext uri="{BB962C8B-B14F-4D97-AF65-F5344CB8AC3E}">
        <p14:creationId xmlns:p14="http://schemas.microsoft.com/office/powerpoint/2010/main" val="4132641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A3DAFD-8D36-4F9C-A73D-6F689AF214FE}"/>
              </a:ext>
            </a:extLst>
          </p:cNvPr>
          <p:cNvSpPr txBox="1"/>
          <p:nvPr/>
        </p:nvSpPr>
        <p:spPr>
          <a:xfrm>
            <a:off x="3122508" y="474134"/>
            <a:ext cx="2350346" cy="523220"/>
          </a:xfrm>
          <a:prstGeom prst="rect">
            <a:avLst/>
          </a:prstGeom>
          <a:noFill/>
        </p:spPr>
        <p:txBody>
          <a:bodyPr wrap="squar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Introduction</a:t>
            </a:r>
          </a:p>
        </p:txBody>
      </p:sp>
      <p:sp>
        <p:nvSpPr>
          <p:cNvPr id="3" name="Rectangle 1">
            <a:extLst>
              <a:ext uri="{FF2B5EF4-FFF2-40B4-BE49-F238E27FC236}">
                <a16:creationId xmlns:a16="http://schemas.microsoft.com/office/drawing/2014/main" id="{D432234E-AE3B-4062-BD6B-40E293E1FA06}"/>
              </a:ext>
            </a:extLst>
          </p:cNvPr>
          <p:cNvSpPr>
            <a:spLocks noGrp="1" noChangeArrowheads="1"/>
          </p:cNvSpPr>
          <p:nvPr>
            <p:ph idx="1"/>
          </p:nvPr>
        </p:nvSpPr>
        <p:spPr bwMode="auto">
          <a:xfrm>
            <a:off x="482140" y="1389888"/>
            <a:ext cx="8395854" cy="2363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indent="0" algn="just">
              <a:buNone/>
            </a:pPr>
            <a:r>
              <a:rPr lang="en-US" sz="2400" b="1" dirty="0">
                <a:solidFill>
                  <a:schemeClr val="tx1">
                    <a:lumMod val="95000"/>
                    <a:lumOff val="5000"/>
                  </a:schemeClr>
                </a:solidFill>
              </a:rPr>
              <a:t>What Does NOT Change</a:t>
            </a:r>
          </a:p>
          <a:p>
            <a:pPr marL="0" indent="0" algn="just">
              <a:buNone/>
            </a:pPr>
            <a:r>
              <a:rPr lang="en-US" sz="2400" dirty="0">
                <a:solidFill>
                  <a:srgbClr val="0070C0"/>
                </a:solidFill>
              </a:rPr>
              <a:t>Because this is an evolutionary update, the operational foundation of auditing remains intact: </a:t>
            </a:r>
          </a:p>
          <a:p>
            <a:pPr algn="just"/>
            <a:r>
              <a:rPr lang="en-US" sz="2400" b="1" dirty="0">
                <a:solidFill>
                  <a:schemeClr val="accent2">
                    <a:lumMod val="75000"/>
                  </a:schemeClr>
                </a:solidFill>
              </a:rPr>
              <a:t>The Seven Auditing Principles</a:t>
            </a:r>
            <a:r>
              <a:rPr lang="en-US" sz="2400" dirty="0">
                <a:solidFill>
                  <a:schemeClr val="accent2">
                    <a:lumMod val="75000"/>
                  </a:schemeClr>
                </a:solidFill>
              </a:rPr>
              <a:t>: </a:t>
            </a:r>
            <a:r>
              <a:rPr lang="en-US" sz="2400" dirty="0">
                <a:solidFill>
                  <a:srgbClr val="0070C0"/>
                </a:solidFill>
              </a:rPr>
              <a:t>Core values—such as integrity, fair presentation, confidentiality, independence, and the evidence-based approach—remain exactly the same.</a:t>
            </a:r>
          </a:p>
        </p:txBody>
      </p:sp>
    </p:spTree>
    <p:extLst>
      <p:ext uri="{BB962C8B-B14F-4D97-AF65-F5344CB8AC3E}">
        <p14:creationId xmlns:p14="http://schemas.microsoft.com/office/powerpoint/2010/main" val="2039259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A3DAFD-8D36-4F9C-A73D-6F689AF214FE}"/>
              </a:ext>
            </a:extLst>
          </p:cNvPr>
          <p:cNvSpPr txBox="1"/>
          <p:nvPr/>
        </p:nvSpPr>
        <p:spPr>
          <a:xfrm>
            <a:off x="3122508" y="474134"/>
            <a:ext cx="2350346" cy="523220"/>
          </a:xfrm>
          <a:prstGeom prst="rect">
            <a:avLst/>
          </a:prstGeom>
          <a:noFill/>
        </p:spPr>
        <p:txBody>
          <a:bodyPr wrap="square" rtlCol="0">
            <a:spAutoFi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Introduction</a:t>
            </a:r>
          </a:p>
        </p:txBody>
      </p:sp>
      <p:sp>
        <p:nvSpPr>
          <p:cNvPr id="3" name="Rectangle 1">
            <a:extLst>
              <a:ext uri="{FF2B5EF4-FFF2-40B4-BE49-F238E27FC236}">
                <a16:creationId xmlns:a16="http://schemas.microsoft.com/office/drawing/2014/main" id="{D432234E-AE3B-4062-BD6B-40E293E1FA06}"/>
              </a:ext>
            </a:extLst>
          </p:cNvPr>
          <p:cNvSpPr>
            <a:spLocks noGrp="1" noChangeArrowheads="1"/>
          </p:cNvSpPr>
          <p:nvPr>
            <p:ph idx="1"/>
          </p:nvPr>
        </p:nvSpPr>
        <p:spPr bwMode="auto">
          <a:xfrm>
            <a:off x="182879" y="1208545"/>
            <a:ext cx="8861368" cy="310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indent="0" algn="just">
              <a:buNone/>
            </a:pPr>
            <a:r>
              <a:rPr lang="en-US" sz="2400" b="1" dirty="0"/>
              <a:t>What Does NOT Change</a:t>
            </a:r>
          </a:p>
          <a:p>
            <a:pPr algn="just"/>
            <a:r>
              <a:rPr lang="en-US" sz="2400" b="1" dirty="0">
                <a:solidFill>
                  <a:schemeClr val="accent2">
                    <a:lumMod val="75000"/>
                  </a:schemeClr>
                </a:solidFill>
              </a:rPr>
              <a:t>The Core Clause Structure</a:t>
            </a:r>
            <a:r>
              <a:rPr lang="en-US" sz="2400" dirty="0">
                <a:solidFill>
                  <a:schemeClr val="accent2">
                    <a:lumMod val="75000"/>
                  </a:schemeClr>
                </a:solidFill>
              </a:rPr>
              <a:t>: </a:t>
            </a:r>
            <a:r>
              <a:rPr lang="en-US" sz="2400" dirty="0">
                <a:solidFill>
                  <a:srgbClr val="0070C0"/>
                </a:solidFill>
              </a:rPr>
              <a:t>The general framework and the 7-clause layout for managing an audit program and conducting audits have been retained.</a:t>
            </a:r>
          </a:p>
          <a:p>
            <a:pPr algn="just"/>
            <a:r>
              <a:rPr lang="en-US" sz="2400" b="1" dirty="0">
                <a:solidFill>
                  <a:schemeClr val="accent2">
                    <a:lumMod val="75000"/>
                  </a:schemeClr>
                </a:solidFill>
              </a:rPr>
              <a:t>Status as a Guidance Standard</a:t>
            </a:r>
            <a:r>
              <a:rPr lang="en-US" sz="2400" dirty="0">
                <a:solidFill>
                  <a:schemeClr val="accent2">
                    <a:lumMod val="75000"/>
                  </a:schemeClr>
                </a:solidFill>
              </a:rPr>
              <a:t>: </a:t>
            </a:r>
            <a:r>
              <a:rPr lang="en-US" sz="2400" dirty="0">
                <a:solidFill>
                  <a:srgbClr val="0070C0"/>
                </a:solidFill>
              </a:rPr>
              <a:t>ISO 19011 remains a non-certifiable guidance standard. Organizations cannot be "certified to ISO 19011"; it serves as a best-practice framework supporting requirements standards like ISO 9001, ISO 14001, and ISO 45001. </a:t>
            </a:r>
            <a:endParaRPr lang="en-US" altLang="en-US" sz="2400" dirty="0">
              <a:solidFill>
                <a:srgbClr val="0070C0"/>
              </a:solidFill>
            </a:endParaRPr>
          </a:p>
        </p:txBody>
      </p:sp>
    </p:spTree>
    <p:extLst>
      <p:ext uri="{BB962C8B-B14F-4D97-AF65-F5344CB8AC3E}">
        <p14:creationId xmlns:p14="http://schemas.microsoft.com/office/powerpoint/2010/main" val="2683803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006A07-3240-4FDE-824F-0EF1573FC77D}"/>
              </a:ext>
            </a:extLst>
          </p:cNvPr>
          <p:cNvSpPr txBox="1">
            <a:spLocks/>
          </p:cNvSpPr>
          <p:nvPr/>
        </p:nvSpPr>
        <p:spPr>
          <a:xfrm>
            <a:off x="1761066" y="317878"/>
            <a:ext cx="5372358" cy="571500"/>
          </a:xfrm>
          <a:prstGeom prst="rect">
            <a:avLst/>
          </a:prstGeom>
        </p:spPr>
        <p:txBody>
          <a:bodyPr vert="horz" lIns="91440" tIns="45720" rIns="91440" bIns="45720" rtlCol="0" anchor="ctr">
            <a:noAutofit/>
          </a:bodyPr>
          <a:lstStyle>
            <a:lvl1pPr algn="ctr" defTabSz="457223" rtl="0" eaLnBrk="1" latinLnBrk="0" hangingPunct="1">
              <a:spcBef>
                <a:spcPct val="0"/>
              </a:spcBef>
              <a:buNone/>
              <a:defRPr sz="2200" kern="1200">
                <a:solidFill>
                  <a:schemeClr val="tx1"/>
                </a:solidFill>
                <a:latin typeface="Times New Roman" panose="02020603050405020304" pitchFamily="18" charset="0"/>
                <a:ea typeface="+mj-ea"/>
                <a:cs typeface="Times New Roman" panose="02020603050405020304" pitchFamily="18" charset="0"/>
              </a:defRPr>
            </a:lvl1pPr>
          </a:lstStyle>
          <a:p>
            <a:r>
              <a:rPr lang="en-US" sz="2800" b="1" dirty="0">
                <a:solidFill>
                  <a:schemeClr val="accent6">
                    <a:lumMod val="50000"/>
                  </a:schemeClr>
                </a:solidFill>
              </a:rPr>
              <a:t>ISO 19011:2026 Auditor Training</a:t>
            </a:r>
          </a:p>
        </p:txBody>
      </p:sp>
      <p:sp>
        <p:nvSpPr>
          <p:cNvPr id="5" name="Subtitle 2">
            <a:extLst>
              <a:ext uri="{FF2B5EF4-FFF2-40B4-BE49-F238E27FC236}">
                <a16:creationId xmlns:a16="http://schemas.microsoft.com/office/drawing/2014/main" id="{B8DB4837-E4CB-462B-B853-FF5370E1A5B4}"/>
              </a:ext>
            </a:extLst>
          </p:cNvPr>
          <p:cNvSpPr>
            <a:spLocks noGrp="1"/>
          </p:cNvSpPr>
          <p:nvPr>
            <p:ph idx="1"/>
          </p:nvPr>
        </p:nvSpPr>
        <p:spPr>
          <a:xfrm>
            <a:off x="1232746" y="1325563"/>
            <a:ext cx="6184053" cy="2262187"/>
          </a:xfrm>
        </p:spPr>
        <p:txBody>
          <a:bodyPr>
            <a:noAutofit/>
          </a:bodyPr>
          <a:lstStyle/>
          <a:p>
            <a:pPr>
              <a:buFont typeface="Wingdings" panose="05000000000000000000" pitchFamily="2" charset="2"/>
              <a:buChar char="Ø"/>
            </a:pPr>
            <a:r>
              <a:rPr sz="2400" dirty="0">
                <a:solidFill>
                  <a:srgbClr val="0070C0"/>
                </a:solidFill>
              </a:rPr>
              <a:t>Guidelines for Auditing Management Systems</a:t>
            </a:r>
          </a:p>
          <a:p>
            <a:pPr>
              <a:lnSpc>
                <a:spcPct val="150000"/>
              </a:lnSpc>
              <a:buFont typeface="Wingdings" panose="05000000000000000000" pitchFamily="2" charset="2"/>
              <a:buChar char="Ø"/>
            </a:pPr>
            <a:r>
              <a:rPr sz="2400" dirty="0">
                <a:solidFill>
                  <a:srgbClr val="0070C0"/>
                </a:solidFill>
              </a:rPr>
              <a:t>Clause-by-Clause Training Presentation</a:t>
            </a:r>
          </a:p>
          <a:p>
            <a:pPr>
              <a:buFont typeface="Wingdings" panose="05000000000000000000" pitchFamily="2" charset="2"/>
              <a:buChar char="Ø"/>
            </a:pPr>
            <a:r>
              <a:rPr sz="2400" dirty="0">
                <a:solidFill>
                  <a:srgbClr val="0070C0"/>
                </a:solidFill>
              </a:rPr>
              <a:t>Easy Understanding for Internal &amp; Lead Auditors</a:t>
            </a:r>
          </a:p>
        </p:txBody>
      </p:sp>
    </p:spTree>
    <p:extLst>
      <p:ext uri="{BB962C8B-B14F-4D97-AF65-F5344CB8AC3E}">
        <p14:creationId xmlns:p14="http://schemas.microsoft.com/office/powerpoint/2010/main" val="333105761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GCL ACADEMY FORMAT</Template>
  <TotalTime>2053</TotalTime>
  <Words>2030</Words>
  <Application>Microsoft Office PowerPoint</Application>
  <PresentationFormat>On-screen Show (16:9)</PresentationFormat>
  <Paragraphs>322</Paragraphs>
  <Slides>56</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56</vt:i4>
      </vt:variant>
    </vt:vector>
  </HeadingPairs>
  <TitlesOfParts>
    <vt:vector size="68" baseType="lpstr">
      <vt:lpstr>Arial</vt:lpstr>
      <vt:lpstr>Calibri</vt:lpstr>
      <vt:lpstr>Cambria</vt:lpstr>
      <vt:lpstr>Century Gothic</vt:lpstr>
      <vt:lpstr>Times New Roman</vt:lpstr>
      <vt:lpstr>Times New Roman Medium</vt:lpstr>
      <vt:lpstr>Times New Roman Semi-Bold</vt:lpstr>
      <vt:lpstr>Wingdings</vt:lpstr>
      <vt:lpstr>Wingdings 3</vt:lpstr>
      <vt:lpstr>1_Office Theme</vt:lpstr>
      <vt:lpstr>Office Teması</vt:lpstr>
      <vt:lpstr>Dilim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Training Objectives</vt:lpstr>
      <vt:lpstr>Agenda</vt:lpstr>
      <vt:lpstr>Clause 1 – Scope</vt:lpstr>
      <vt:lpstr>Clause 2 – Normative References</vt:lpstr>
      <vt:lpstr>Clause 3 – Important Definitions</vt:lpstr>
      <vt:lpstr>Other Important Terms</vt:lpstr>
      <vt:lpstr>Clause 4 – Principles of Auditing</vt:lpstr>
      <vt:lpstr>Integrity</vt:lpstr>
      <vt:lpstr>Fair Presentation</vt:lpstr>
      <vt:lpstr>Due Professional Care</vt:lpstr>
      <vt:lpstr>Confidentiality</vt:lpstr>
      <vt:lpstr>Independence</vt:lpstr>
      <vt:lpstr>Evidence-Based &amp; Risk-Based Auditing</vt:lpstr>
      <vt:lpstr>Clause 5 – Managing Audit Programme</vt:lpstr>
      <vt:lpstr>Audit Programme Objectives</vt:lpstr>
      <vt:lpstr>Audit Programme Risks</vt:lpstr>
      <vt:lpstr>Establishing Audit Programme</vt:lpstr>
      <vt:lpstr>Audit Programme Resources</vt:lpstr>
      <vt:lpstr>Clause 6 – Conducting an Audit</vt:lpstr>
      <vt:lpstr>Initiating the Audit</vt:lpstr>
      <vt:lpstr>Audit Planning</vt:lpstr>
      <vt:lpstr>Preparing Audit Documents</vt:lpstr>
      <vt:lpstr>Opening Meeting</vt:lpstr>
      <vt:lpstr>Collecting Audit Evidence</vt:lpstr>
      <vt:lpstr>Generating Audit Findings</vt:lpstr>
      <vt:lpstr>Closing Meeting</vt:lpstr>
      <vt:lpstr>Audit Report</vt:lpstr>
      <vt:lpstr>Audit Follow-Up</vt:lpstr>
      <vt:lpstr>Clause 7 – Auditor Competence</vt:lpstr>
      <vt:lpstr>Auditor Behaviour</vt:lpstr>
      <vt:lpstr>Auditor Knowledge &amp; Skills</vt:lpstr>
      <vt:lpstr>Auditor Evaluation</vt:lpstr>
      <vt:lpstr>Remote Auditing</vt:lpstr>
      <vt:lpstr>Remote Auditing</vt:lpstr>
      <vt:lpstr>Remote Auditing</vt:lpstr>
      <vt:lpstr>Remote Auditing</vt:lpstr>
      <vt:lpstr>Remote Auditing</vt:lpstr>
      <vt:lpstr>Remote Auditing</vt:lpstr>
      <vt:lpstr>Remote Auditing</vt:lpstr>
      <vt:lpstr>Remote Auditing</vt:lpstr>
      <vt:lpstr>Remote Auditing</vt:lpstr>
      <vt:lpstr>Remote Auditing</vt:lpstr>
      <vt:lpstr>Examples of Audit Questions</vt:lpstr>
      <vt:lpstr>Common Audit Nonconformities</vt:lpstr>
      <vt:lpstr>Benefits of Effective Auditing</vt:lpstr>
      <vt:lpstr>Summary</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ISO 14001:2026 Auditor Transition Training</dc:title>
  <dc:subject>PptxGenJS Presentation</dc:subject>
  <dc:creator>ISO TC 207/SC 1 Transition Training</dc:creator>
  <cp:lastModifiedBy>Asus</cp:lastModifiedBy>
  <cp:revision>32</cp:revision>
  <dcterms:created xsi:type="dcterms:W3CDTF">2026-03-11T08:02:27Z</dcterms:created>
  <dcterms:modified xsi:type="dcterms:W3CDTF">2026-08-04T07:28:47Z</dcterms:modified>
</cp:coreProperties>
</file>